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rimo" charset="1" panose="020B0604020202020204"/>
      <p:regular r:id="rId17"/>
    </p:embeddedFont>
    <p:embeddedFont>
      <p:font typeface="Fira Sans" charset="1" panose="020B0503050000020004"/>
      <p:regular r:id="rId18"/>
    </p:embeddedFont>
    <p:embeddedFont>
      <p:font typeface="Tropikal" charset="1" panose="00000806000000000000"/>
      <p:regular r:id="rId19"/>
    </p:embeddedFont>
    <p:embeddedFont>
      <p:font typeface="Roboto Bold" charset="1" panose="02000000000000000000"/>
      <p:regular r:id="rId20"/>
    </p:embeddedFont>
    <p:embeddedFont>
      <p:font typeface="Roboto" charset="1" panose="02000000000000000000"/>
      <p:regular r:id="rId21"/>
    </p:embeddedFont>
    <p:embeddedFont>
      <p:font typeface="Clear Sans Bold" charset="1" panose="020B0803030202020304"/>
      <p:regular r:id="rId22"/>
    </p:embeddedFont>
    <p:embeddedFont>
      <p:font typeface="Open Sauce SemiBold" charset="1" panose="00000700000000000000"/>
      <p:regular r:id="rId23"/>
    </p:embeddedFont>
    <p:embeddedFont>
      <p:font typeface="Cooper Hewitt" charset="1" panose="00000000000000000000"/>
      <p:regular r:id="rId24"/>
    </p:embeddedFont>
    <p:embeddedFont>
      <p:font typeface="Barlow Bold" charset="1" panose="00000800000000000000"/>
      <p:regular r:id="rId25"/>
    </p:embeddedFont>
    <p:embeddedFont>
      <p:font typeface="Arialle" charset="1" panose="020B0604020202020204"/>
      <p:regular r:id="rId26"/>
    </p:embeddedFont>
    <p:embeddedFont>
      <p:font typeface="Fira Sans Bold" charset="1" panose="020B08030500000200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5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jpeg" Type="http://schemas.openxmlformats.org/officeDocument/2006/relationships/image"/><Relationship Id="rId11" Target="../media/image15.png" Type="http://schemas.openxmlformats.org/officeDocument/2006/relationships/image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5.pn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5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Relationship Id="rId7" Target="../media/image22.jpeg" Type="http://schemas.openxmlformats.org/officeDocument/2006/relationships/image"/><Relationship Id="rId8" Target="../media/image23.jpeg" Type="http://schemas.openxmlformats.org/officeDocument/2006/relationships/image"/><Relationship Id="rId9" Target="../media/image2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5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32.png" Type="http://schemas.openxmlformats.org/officeDocument/2006/relationships/image"/><Relationship Id="rId12" Target="../media/image33.svg" Type="http://schemas.openxmlformats.org/officeDocument/2006/relationships/image"/><Relationship Id="rId13" Target="../media/image34.png" Type="http://schemas.openxmlformats.org/officeDocument/2006/relationships/image"/><Relationship Id="rId14" Target="../media/image35.svg" Type="http://schemas.openxmlformats.org/officeDocument/2006/relationships/image"/><Relationship Id="rId15" Target="../media/image36.png" Type="http://schemas.openxmlformats.org/officeDocument/2006/relationships/image"/><Relationship Id="rId16" Target="../media/image15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37.pn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5.png" Type="http://schemas.openxmlformats.org/officeDocument/2006/relationships/image"/><Relationship Id="rId8" Target="../media/image4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88485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711146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397930" y="0"/>
            <a:ext cx="6160198" cy="10287000"/>
            <a:chOff x="0" y="0"/>
            <a:chExt cx="8213598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1359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8213598">
                  <a:moveTo>
                    <a:pt x="0" y="0"/>
                  </a:moveTo>
                  <a:lnTo>
                    <a:pt x="8213598" y="0"/>
                  </a:lnTo>
                  <a:lnTo>
                    <a:pt x="821359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2605" t="0" r="-12605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5554313" cy="2212943"/>
            <a:chOff x="0" y="0"/>
            <a:chExt cx="7405751" cy="295059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405751" cy="2950591"/>
            </a:xfrm>
            <a:custGeom>
              <a:avLst/>
              <a:gdLst/>
              <a:ahLst/>
              <a:cxnLst/>
              <a:rect r="r" b="b" t="t" l="l"/>
              <a:pathLst>
                <a:path h="2950591" w="7405751">
                  <a:moveTo>
                    <a:pt x="0" y="0"/>
                  </a:moveTo>
                  <a:lnTo>
                    <a:pt x="7405751" y="0"/>
                  </a:lnTo>
                  <a:lnTo>
                    <a:pt x="7405751" y="2950591"/>
                  </a:lnTo>
                  <a:lnTo>
                    <a:pt x="0" y="2950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98" r="0" b="-198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902198" y="2901039"/>
            <a:ext cx="9445523" cy="2829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6"/>
              </a:lnSpc>
            </a:pPr>
            <a:r>
              <a:rPr lang="en-US" sz="5562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Quickfolks – Building the Foundation of Future Innovators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3910" y="5878287"/>
            <a:ext cx="11381384" cy="72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6"/>
              </a:lnSpc>
            </a:pPr>
            <a:r>
              <a:rPr lang="en-US" sz="2687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Hands-on Electronics | Competitive Robotics | Innovation Ecosystem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3910" y="6494012"/>
            <a:ext cx="11111265" cy="72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6"/>
              </a:lnSpc>
            </a:pPr>
            <a:r>
              <a:rPr lang="en-US" sz="2687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Empowering Students Through Practical Technology Education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3711146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88485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80501" y="1698879"/>
            <a:ext cx="17228068" cy="3631311"/>
            <a:chOff x="0" y="0"/>
            <a:chExt cx="22970757" cy="48417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970744" cy="4841748"/>
            </a:xfrm>
            <a:custGeom>
              <a:avLst/>
              <a:gdLst/>
              <a:ahLst/>
              <a:cxnLst/>
              <a:rect r="r" b="b" t="t" l="l"/>
              <a:pathLst>
                <a:path h="4841748" w="22970744">
                  <a:moveTo>
                    <a:pt x="0" y="49911"/>
                  </a:moveTo>
                  <a:cubicBezTo>
                    <a:pt x="0" y="22479"/>
                    <a:pt x="45466" y="0"/>
                    <a:pt x="100965" y="0"/>
                  </a:cubicBezTo>
                  <a:lnTo>
                    <a:pt x="22869779" y="0"/>
                  </a:lnTo>
                  <a:cubicBezTo>
                    <a:pt x="22925532" y="0"/>
                    <a:pt x="22970744" y="22479"/>
                    <a:pt x="22970744" y="49911"/>
                  </a:cubicBezTo>
                  <a:lnTo>
                    <a:pt x="22970744" y="4791837"/>
                  </a:lnTo>
                  <a:cubicBezTo>
                    <a:pt x="22970744" y="4819396"/>
                    <a:pt x="22925278" y="4841748"/>
                    <a:pt x="22869779" y="4841748"/>
                  </a:cubicBezTo>
                  <a:lnTo>
                    <a:pt x="100965" y="4841748"/>
                  </a:lnTo>
                  <a:cubicBezTo>
                    <a:pt x="45212" y="4841748"/>
                    <a:pt x="0" y="4819269"/>
                    <a:pt x="0" y="4791837"/>
                  </a:cubicBezTo>
                  <a:close/>
                </a:path>
              </a:pathLst>
            </a:custGeom>
            <a:solidFill>
              <a:srgbClr val="2E2E2F">
                <a:alpha val="53725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30142" y="1948520"/>
            <a:ext cx="749141" cy="749141"/>
            <a:chOff x="0" y="0"/>
            <a:chExt cx="998855" cy="9988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8855" cy="998855"/>
            </a:xfrm>
            <a:custGeom>
              <a:avLst/>
              <a:gdLst/>
              <a:ahLst/>
              <a:cxnLst/>
              <a:rect r="r" b="b" t="t" l="l"/>
              <a:pathLst>
                <a:path h="998855" w="998855">
                  <a:moveTo>
                    <a:pt x="0" y="499364"/>
                  </a:moveTo>
                  <a:cubicBezTo>
                    <a:pt x="0" y="223647"/>
                    <a:pt x="223647" y="0"/>
                    <a:pt x="499364" y="0"/>
                  </a:cubicBezTo>
                  <a:cubicBezTo>
                    <a:pt x="775081" y="0"/>
                    <a:pt x="998855" y="223647"/>
                    <a:pt x="998855" y="499364"/>
                  </a:cubicBezTo>
                  <a:cubicBezTo>
                    <a:pt x="998855" y="775081"/>
                    <a:pt x="775208" y="998855"/>
                    <a:pt x="499364" y="998855"/>
                  </a:cubicBezTo>
                  <a:cubicBezTo>
                    <a:pt x="223520" y="998855"/>
                    <a:pt x="0" y="775208"/>
                    <a:pt x="0" y="499364"/>
                  </a:cubicBezTo>
                  <a:close/>
                </a:path>
              </a:pathLst>
            </a:custGeom>
            <a:solidFill>
              <a:srgbClr val="FF6BD8"/>
            </a:solidFill>
          </p:spPr>
        </p:sp>
      </p:grpSp>
      <p:sp>
        <p:nvSpPr>
          <p:cNvPr name="Freeform 9" id="9" descr="preencoded.png"/>
          <p:cNvSpPr/>
          <p:nvPr/>
        </p:nvSpPr>
        <p:spPr>
          <a:xfrm flipH="false" flipV="false" rot="0">
            <a:off x="1036091" y="2154469"/>
            <a:ext cx="336975" cy="336975"/>
          </a:xfrm>
          <a:custGeom>
            <a:avLst/>
            <a:gdLst/>
            <a:ahLst/>
            <a:cxnLst/>
            <a:rect r="r" b="b" t="t" l="l"/>
            <a:pathLst>
              <a:path h="336975" w="336975">
                <a:moveTo>
                  <a:pt x="0" y="0"/>
                </a:moveTo>
                <a:lnTo>
                  <a:pt x="336976" y="0"/>
                </a:lnTo>
                <a:lnTo>
                  <a:pt x="336976" y="336976"/>
                </a:lnTo>
                <a:lnTo>
                  <a:pt x="0" y="3369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387" r="0" b="-139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30142" y="2814895"/>
            <a:ext cx="4267886" cy="49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54"/>
              </a:lnSpc>
            </a:pPr>
            <a:r>
              <a:rPr lang="en-US" sz="291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Tech Fest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0142" y="3347733"/>
            <a:ext cx="8013316" cy="1443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1st – Robo Soccer (IIT PATNA ‘26)</a:t>
            </a:r>
          </a:p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3rd – Robo Race (IIT PATNA ‘26)</a:t>
            </a:r>
          </a:p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Competed against teams from Nepal and multiple Indian institutions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296114" y="5530225"/>
            <a:ext cx="8512493" cy="2814380"/>
            <a:chOff x="0" y="0"/>
            <a:chExt cx="11349990" cy="37525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349990" cy="3752596"/>
            </a:xfrm>
            <a:custGeom>
              <a:avLst/>
              <a:gdLst/>
              <a:ahLst/>
              <a:cxnLst/>
              <a:rect r="r" b="b" t="t" l="l"/>
              <a:pathLst>
                <a:path h="3752596" w="11349990">
                  <a:moveTo>
                    <a:pt x="0" y="38735"/>
                  </a:moveTo>
                  <a:cubicBezTo>
                    <a:pt x="0" y="17399"/>
                    <a:pt x="22479" y="0"/>
                    <a:pt x="49911" y="0"/>
                  </a:cubicBezTo>
                  <a:lnTo>
                    <a:pt x="11300079" y="0"/>
                  </a:lnTo>
                  <a:cubicBezTo>
                    <a:pt x="11327638" y="0"/>
                    <a:pt x="11349990" y="17399"/>
                    <a:pt x="11349990" y="38735"/>
                  </a:cubicBezTo>
                  <a:lnTo>
                    <a:pt x="11349990" y="3713861"/>
                  </a:lnTo>
                  <a:cubicBezTo>
                    <a:pt x="11349990" y="3735197"/>
                    <a:pt x="11327511" y="3752596"/>
                    <a:pt x="11300079" y="3752596"/>
                  </a:cubicBezTo>
                  <a:lnTo>
                    <a:pt x="49911" y="3752596"/>
                  </a:lnTo>
                  <a:cubicBezTo>
                    <a:pt x="22352" y="3752596"/>
                    <a:pt x="0" y="3735197"/>
                    <a:pt x="0" y="3713861"/>
                  </a:cubicBezTo>
                  <a:close/>
                </a:path>
              </a:pathLst>
            </a:custGeom>
            <a:solidFill>
              <a:srgbClr val="2E2E2F">
                <a:alpha val="53725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545755" y="5779875"/>
            <a:ext cx="749141" cy="749141"/>
            <a:chOff x="0" y="0"/>
            <a:chExt cx="998855" cy="9988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98855" cy="998855"/>
            </a:xfrm>
            <a:custGeom>
              <a:avLst/>
              <a:gdLst/>
              <a:ahLst/>
              <a:cxnLst/>
              <a:rect r="r" b="b" t="t" l="l"/>
              <a:pathLst>
                <a:path h="998855" w="998855">
                  <a:moveTo>
                    <a:pt x="0" y="499364"/>
                  </a:moveTo>
                  <a:cubicBezTo>
                    <a:pt x="0" y="223647"/>
                    <a:pt x="223647" y="0"/>
                    <a:pt x="499364" y="0"/>
                  </a:cubicBezTo>
                  <a:cubicBezTo>
                    <a:pt x="775081" y="0"/>
                    <a:pt x="998855" y="223647"/>
                    <a:pt x="998855" y="499364"/>
                  </a:cubicBezTo>
                  <a:cubicBezTo>
                    <a:pt x="998855" y="775081"/>
                    <a:pt x="775208" y="998855"/>
                    <a:pt x="499364" y="998855"/>
                  </a:cubicBezTo>
                  <a:cubicBezTo>
                    <a:pt x="223520" y="998855"/>
                    <a:pt x="0" y="775208"/>
                    <a:pt x="0" y="499364"/>
                  </a:cubicBezTo>
                  <a:close/>
                </a:path>
              </a:pathLst>
            </a:custGeom>
            <a:solidFill>
              <a:srgbClr val="FF6BD8"/>
            </a:solidFill>
          </p:spPr>
        </p:sp>
      </p:grpSp>
      <p:sp>
        <p:nvSpPr>
          <p:cNvPr name="Freeform 16" id="16" descr="preencoded.png"/>
          <p:cNvSpPr/>
          <p:nvPr/>
        </p:nvSpPr>
        <p:spPr>
          <a:xfrm flipH="false" flipV="false" rot="0">
            <a:off x="9751714" y="5985824"/>
            <a:ext cx="336975" cy="336975"/>
          </a:xfrm>
          <a:custGeom>
            <a:avLst/>
            <a:gdLst/>
            <a:ahLst/>
            <a:cxnLst/>
            <a:rect r="r" b="b" t="t" l="l"/>
            <a:pathLst>
              <a:path h="336975" w="336975">
                <a:moveTo>
                  <a:pt x="0" y="0"/>
                </a:moveTo>
                <a:lnTo>
                  <a:pt x="336976" y="0"/>
                </a:lnTo>
                <a:lnTo>
                  <a:pt x="336976" y="336976"/>
                </a:lnTo>
                <a:lnTo>
                  <a:pt x="0" y="3369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545755" y="6646250"/>
            <a:ext cx="6064777" cy="49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54"/>
              </a:lnSpc>
            </a:pPr>
            <a:r>
              <a:rPr lang="en-US" sz="291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Students mentored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80501" y="5530225"/>
            <a:ext cx="8512493" cy="2836354"/>
            <a:chOff x="0" y="0"/>
            <a:chExt cx="11349990" cy="37818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349990" cy="3781806"/>
            </a:xfrm>
            <a:custGeom>
              <a:avLst/>
              <a:gdLst/>
              <a:ahLst/>
              <a:cxnLst/>
              <a:rect r="r" b="b" t="t" l="l"/>
              <a:pathLst>
                <a:path h="3781806" w="11349990">
                  <a:moveTo>
                    <a:pt x="0" y="49911"/>
                  </a:moveTo>
                  <a:cubicBezTo>
                    <a:pt x="0" y="22479"/>
                    <a:pt x="22479" y="0"/>
                    <a:pt x="49911" y="0"/>
                  </a:cubicBezTo>
                  <a:lnTo>
                    <a:pt x="11300079" y="0"/>
                  </a:lnTo>
                  <a:cubicBezTo>
                    <a:pt x="11327638" y="0"/>
                    <a:pt x="11349990" y="22479"/>
                    <a:pt x="11349990" y="49911"/>
                  </a:cubicBezTo>
                  <a:lnTo>
                    <a:pt x="11349990" y="3731895"/>
                  </a:lnTo>
                  <a:cubicBezTo>
                    <a:pt x="11349990" y="3759454"/>
                    <a:pt x="11327511" y="3781806"/>
                    <a:pt x="11300079" y="3781806"/>
                  </a:cubicBezTo>
                  <a:lnTo>
                    <a:pt x="49911" y="3781806"/>
                  </a:lnTo>
                  <a:cubicBezTo>
                    <a:pt x="22352" y="3781806"/>
                    <a:pt x="0" y="3759327"/>
                    <a:pt x="0" y="3731895"/>
                  </a:cubicBezTo>
                  <a:close/>
                </a:path>
              </a:pathLst>
            </a:custGeom>
            <a:solidFill>
              <a:srgbClr val="2E2E2F">
                <a:alpha val="53725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30142" y="5779856"/>
            <a:ext cx="749141" cy="749141"/>
            <a:chOff x="0" y="0"/>
            <a:chExt cx="998855" cy="99885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98855" cy="998855"/>
            </a:xfrm>
            <a:custGeom>
              <a:avLst/>
              <a:gdLst/>
              <a:ahLst/>
              <a:cxnLst/>
              <a:rect r="r" b="b" t="t" l="l"/>
              <a:pathLst>
                <a:path h="998855" w="998855">
                  <a:moveTo>
                    <a:pt x="0" y="499364"/>
                  </a:moveTo>
                  <a:cubicBezTo>
                    <a:pt x="0" y="223647"/>
                    <a:pt x="223647" y="0"/>
                    <a:pt x="499364" y="0"/>
                  </a:cubicBezTo>
                  <a:cubicBezTo>
                    <a:pt x="775081" y="0"/>
                    <a:pt x="998855" y="223647"/>
                    <a:pt x="998855" y="499364"/>
                  </a:cubicBezTo>
                  <a:cubicBezTo>
                    <a:pt x="998855" y="775081"/>
                    <a:pt x="775208" y="998855"/>
                    <a:pt x="499364" y="998855"/>
                  </a:cubicBezTo>
                  <a:cubicBezTo>
                    <a:pt x="223520" y="998855"/>
                    <a:pt x="0" y="775208"/>
                    <a:pt x="0" y="499364"/>
                  </a:cubicBezTo>
                  <a:close/>
                </a:path>
              </a:pathLst>
            </a:custGeom>
            <a:solidFill>
              <a:srgbClr val="FF6BD8"/>
            </a:solidFill>
          </p:spPr>
        </p:sp>
      </p:grpSp>
      <p:sp>
        <p:nvSpPr>
          <p:cNvPr name="Freeform 22" id="22" descr="preencoded.png"/>
          <p:cNvSpPr/>
          <p:nvPr/>
        </p:nvSpPr>
        <p:spPr>
          <a:xfrm flipH="false" flipV="false" rot="0">
            <a:off x="1036091" y="5985815"/>
            <a:ext cx="336975" cy="336975"/>
          </a:xfrm>
          <a:custGeom>
            <a:avLst/>
            <a:gdLst/>
            <a:ahLst/>
            <a:cxnLst/>
            <a:rect r="r" b="b" t="t" l="l"/>
            <a:pathLst>
              <a:path h="336975" w="336975">
                <a:moveTo>
                  <a:pt x="0" y="0"/>
                </a:moveTo>
                <a:lnTo>
                  <a:pt x="336976" y="0"/>
                </a:lnTo>
                <a:lnTo>
                  <a:pt x="336976" y="336975"/>
                </a:lnTo>
                <a:lnTo>
                  <a:pt x="0" y="336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8056" r="0" b="-18053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830142" y="6646240"/>
            <a:ext cx="6064777" cy="49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54"/>
              </a:lnSpc>
            </a:pPr>
            <a:r>
              <a:rPr lang="en-US" sz="2910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Hackathon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0142" y="7179088"/>
            <a:ext cx="8013316" cy="738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Selected in Waitlist Round (SIH)</a:t>
            </a:r>
          </a:p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2nd - PGSC Innotech 26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529923" y="8814244"/>
            <a:ext cx="17228153" cy="934879"/>
            <a:chOff x="0" y="0"/>
            <a:chExt cx="22970871" cy="124650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2970872" cy="1246505"/>
            </a:xfrm>
            <a:custGeom>
              <a:avLst/>
              <a:gdLst/>
              <a:ahLst/>
              <a:cxnLst/>
              <a:rect r="r" b="b" t="t" l="l"/>
              <a:pathLst>
                <a:path h="1246505" w="22970872">
                  <a:moveTo>
                    <a:pt x="0" y="49911"/>
                  </a:moveTo>
                  <a:cubicBezTo>
                    <a:pt x="0" y="22479"/>
                    <a:pt x="22479" y="0"/>
                    <a:pt x="49911" y="0"/>
                  </a:cubicBezTo>
                  <a:lnTo>
                    <a:pt x="22920961" y="0"/>
                  </a:lnTo>
                  <a:cubicBezTo>
                    <a:pt x="22948647" y="0"/>
                    <a:pt x="22970872" y="22479"/>
                    <a:pt x="22970872" y="49911"/>
                  </a:cubicBezTo>
                  <a:lnTo>
                    <a:pt x="22970872" y="1196594"/>
                  </a:lnTo>
                  <a:cubicBezTo>
                    <a:pt x="22970872" y="1224280"/>
                    <a:pt x="22948393" y="1246505"/>
                    <a:pt x="22920961" y="1246505"/>
                  </a:cubicBezTo>
                  <a:lnTo>
                    <a:pt x="49911" y="1246505"/>
                  </a:lnTo>
                  <a:cubicBezTo>
                    <a:pt x="22479" y="1246505"/>
                    <a:pt x="0" y="1224153"/>
                    <a:pt x="0" y="119659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779574" y="9175871"/>
            <a:ext cx="312039" cy="249555"/>
            <a:chOff x="0" y="0"/>
            <a:chExt cx="416052" cy="332740"/>
          </a:xfrm>
        </p:grpSpPr>
        <p:sp>
          <p:nvSpPr>
            <p:cNvPr name="Freeform 28" id="28" descr="preencoded.png"/>
            <p:cNvSpPr/>
            <p:nvPr/>
          </p:nvSpPr>
          <p:spPr>
            <a:xfrm flipH="false" flipV="false" rot="0">
              <a:off x="0" y="0"/>
              <a:ext cx="416052" cy="332740"/>
            </a:xfrm>
            <a:custGeom>
              <a:avLst/>
              <a:gdLst/>
              <a:ahLst/>
              <a:cxnLst/>
              <a:rect r="r" b="b" t="t" l="l"/>
              <a:pathLst>
                <a:path h="332740" w="416052">
                  <a:moveTo>
                    <a:pt x="0" y="0"/>
                  </a:moveTo>
                  <a:lnTo>
                    <a:pt x="416052" y="0"/>
                  </a:lnTo>
                  <a:lnTo>
                    <a:pt x="416052" y="332740"/>
                  </a:lnTo>
                  <a:lnTo>
                    <a:pt x="0" y="332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003" r="0" b="-999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373067" y="9107773"/>
            <a:ext cx="16167306" cy="3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2"/>
              </a:lnSpc>
            </a:pPr>
            <a:r>
              <a:rPr lang="en-US" sz="1962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Proven excellence in national and international robotics competitions.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98949" y="209036"/>
            <a:ext cx="3663791" cy="767810"/>
            <a:chOff x="0" y="0"/>
            <a:chExt cx="4885055" cy="102374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885055" cy="1023747"/>
            </a:xfrm>
            <a:custGeom>
              <a:avLst/>
              <a:gdLst/>
              <a:ahLst/>
              <a:cxnLst/>
              <a:rect r="r" b="b" t="t" l="l"/>
              <a:pathLst>
                <a:path h="1023747" w="4885055">
                  <a:moveTo>
                    <a:pt x="0" y="70993"/>
                  </a:moveTo>
                  <a:cubicBezTo>
                    <a:pt x="0" y="31750"/>
                    <a:pt x="37338" y="0"/>
                    <a:pt x="83439" y="0"/>
                  </a:cubicBezTo>
                  <a:lnTo>
                    <a:pt x="4801616" y="0"/>
                  </a:lnTo>
                  <a:cubicBezTo>
                    <a:pt x="4847717" y="0"/>
                    <a:pt x="4885055" y="31750"/>
                    <a:pt x="4885055" y="70993"/>
                  </a:cubicBezTo>
                  <a:lnTo>
                    <a:pt x="4885055" y="952754"/>
                  </a:lnTo>
                  <a:cubicBezTo>
                    <a:pt x="4885055" y="991997"/>
                    <a:pt x="4847717" y="1023747"/>
                    <a:pt x="4801616" y="1023747"/>
                  </a:cubicBezTo>
                  <a:lnTo>
                    <a:pt x="83439" y="1023747"/>
                  </a:lnTo>
                  <a:cubicBezTo>
                    <a:pt x="37338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32" id="32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316" t="0" r="-1316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03421" y="330270"/>
            <a:ext cx="3540366" cy="60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ACHIEVEMENTS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5582557" y="-243030"/>
            <a:ext cx="3659410" cy="2439638"/>
            <a:chOff x="0" y="0"/>
            <a:chExt cx="4879213" cy="325285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7973311" y="3213421"/>
            <a:ext cx="8013316" cy="1090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3rd – pick and place (IIT ROPAR ‘26)</a:t>
            </a:r>
          </a:p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3rd – Robo Hockey (World Robotics Championship ‘25)</a:t>
            </a:r>
          </a:p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1st - Robo Soccer - (LPU ‘25)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744751" y="7254897"/>
            <a:ext cx="8013316" cy="38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3188" indent="-123297" lvl="3">
              <a:lnSpc>
                <a:spcPts val="2842"/>
              </a:lnSpc>
              <a:buFont typeface="Arial"/>
              <a:buChar char="￭"/>
            </a:pPr>
            <a:r>
              <a:rPr lang="en-US" sz="196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Mentored 200+ students and more with time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3558746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40885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54142" y="1562529"/>
            <a:ext cx="13791476" cy="1360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12"/>
              </a:lnSpc>
            </a:pPr>
            <a:r>
              <a:rPr lang="en-US" sz="7437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Let’s Build the Future Together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077823"/>
            <a:ext cx="16365741" cy="803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30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Quickfolks – Technology &amp; Robotics Initiative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077205"/>
            <a:ext cx="7060006" cy="1860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2824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📧</a:t>
            </a:r>
            <a:r>
              <a:rPr lang="en-US" sz="28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824" b="true">
                <a:solidFill>
                  <a:srgbClr val="E0D6DE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Email:</a:t>
            </a:r>
            <a:r>
              <a:rPr lang="en-US" sz="28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 quickfolks.help@gmail.com</a:t>
            </a:r>
          </a:p>
          <a:p>
            <a:pPr algn="l">
              <a:lnSpc>
                <a:spcPts val="4485"/>
              </a:lnSpc>
            </a:pPr>
            <a:r>
              <a:rPr lang="en-US" sz="2824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📱</a:t>
            </a:r>
            <a:r>
              <a:rPr lang="en-US" sz="28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824" b="true">
                <a:solidFill>
                  <a:srgbClr val="E0D6DE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Contact:</a:t>
            </a:r>
            <a:r>
              <a:rPr lang="en-US" sz="28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 +91 7318449629</a:t>
            </a:r>
          </a:p>
          <a:p>
            <a:pPr algn="l">
              <a:lnSpc>
                <a:spcPts val="4485"/>
              </a:lnSpc>
            </a:pPr>
            <a:r>
              <a:rPr lang="en-US" sz="2824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🌐</a:t>
            </a:r>
            <a:r>
              <a:rPr lang="en-US" sz="28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824" b="true">
                <a:solidFill>
                  <a:srgbClr val="E0D6DE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Website:</a:t>
            </a:r>
            <a:r>
              <a:rPr lang="en-US" sz="28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 quickfolks.com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84893" y="3144498"/>
            <a:ext cx="5754767" cy="64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8"/>
              </a:lnSpc>
            </a:pPr>
            <a:r>
              <a:rPr lang="en-US" sz="3286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We are looking for partners for: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84893" y="3668077"/>
            <a:ext cx="7847857" cy="235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4740" indent="-171185" lvl="3">
              <a:lnSpc>
                <a:spcPts val="4327"/>
              </a:lnSpc>
              <a:buFont typeface="Arial"/>
              <a:buChar char="￭"/>
            </a:pPr>
            <a:r>
              <a:rPr lang="en-US" sz="27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Workshop Collaborations</a:t>
            </a:r>
          </a:p>
          <a:p>
            <a:pPr algn="l" marL="684740" indent="-171185" lvl="3">
              <a:lnSpc>
                <a:spcPts val="4327"/>
              </a:lnSpc>
              <a:buFont typeface="Arial"/>
              <a:buChar char="￭"/>
            </a:pPr>
            <a:r>
              <a:rPr lang="en-US" sz="27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School Tech Fests</a:t>
            </a:r>
          </a:p>
          <a:p>
            <a:pPr algn="l" marL="684740" indent="-171185" lvl="3">
              <a:lnSpc>
                <a:spcPts val="4327"/>
              </a:lnSpc>
              <a:buFont typeface="Arial"/>
              <a:buChar char="￭"/>
            </a:pPr>
            <a:r>
              <a:rPr lang="en-US" sz="27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Robotics Training</a:t>
            </a:r>
          </a:p>
          <a:p>
            <a:pPr algn="l" marL="684740" indent="-171185" lvl="3">
              <a:lnSpc>
                <a:spcPts val="4327"/>
              </a:lnSpc>
              <a:buFont typeface="Arial"/>
              <a:buChar char="￭"/>
            </a:pPr>
            <a:r>
              <a:rPr lang="en-US" sz="272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Competition Mentorship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7010" y="7560107"/>
            <a:ext cx="16365741" cy="94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73"/>
              </a:lnSpc>
            </a:pPr>
            <a:r>
              <a:rPr lang="en-US" sz="3586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Partner with us to create a culture of innovation in your institution.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98949" y="209036"/>
            <a:ext cx="3092196" cy="767810"/>
            <a:chOff x="0" y="0"/>
            <a:chExt cx="4122928" cy="10237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22928" cy="1023747"/>
            </a:xfrm>
            <a:custGeom>
              <a:avLst/>
              <a:gdLst/>
              <a:ahLst/>
              <a:cxnLst/>
              <a:rect r="r" b="b" t="t" l="l"/>
              <a:pathLst>
                <a:path h="1023747" w="4122928">
                  <a:moveTo>
                    <a:pt x="0" y="70993"/>
                  </a:moveTo>
                  <a:cubicBezTo>
                    <a:pt x="0" y="31750"/>
                    <a:pt x="31496" y="0"/>
                    <a:pt x="70485" y="0"/>
                  </a:cubicBezTo>
                  <a:lnTo>
                    <a:pt x="4052443" y="0"/>
                  </a:lnTo>
                  <a:cubicBezTo>
                    <a:pt x="4091305" y="0"/>
                    <a:pt x="4122928" y="31750"/>
                    <a:pt x="4122928" y="70993"/>
                  </a:cubicBezTo>
                  <a:lnTo>
                    <a:pt x="4122928" y="952754"/>
                  </a:lnTo>
                  <a:cubicBezTo>
                    <a:pt x="4122928" y="991997"/>
                    <a:pt x="4091432" y="1023747"/>
                    <a:pt x="4052443" y="1023747"/>
                  </a:cubicBezTo>
                  <a:lnTo>
                    <a:pt x="70485" y="1023747"/>
                  </a:lnTo>
                  <a:cubicBezTo>
                    <a:pt x="31496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13" id="13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16" t="0" r="-1316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03421" y="322797"/>
            <a:ext cx="3540366" cy="60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CONTACT US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5582557" y="-243030"/>
            <a:ext cx="3659410" cy="2439638"/>
            <a:chOff x="0" y="0"/>
            <a:chExt cx="4879213" cy="325285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2700" y="0"/>
            <a:ext cx="10071502" cy="10287000"/>
            <a:chOff x="0" y="0"/>
            <a:chExt cx="265257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5257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52577">
                  <a:moveTo>
                    <a:pt x="0" y="0"/>
                  </a:moveTo>
                  <a:lnTo>
                    <a:pt x="2652577" y="0"/>
                  </a:lnTo>
                  <a:lnTo>
                    <a:pt x="265257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226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2652577" cy="2823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037335" y="3385413"/>
            <a:ext cx="4726301" cy="7083293"/>
          </a:xfrm>
          <a:custGeom>
            <a:avLst/>
            <a:gdLst/>
            <a:ahLst/>
            <a:cxnLst/>
            <a:rect r="r" b="b" t="t" l="l"/>
            <a:pathLst>
              <a:path h="7083293" w="4726301">
                <a:moveTo>
                  <a:pt x="0" y="0"/>
                </a:moveTo>
                <a:lnTo>
                  <a:pt x="4726301" y="0"/>
                </a:lnTo>
                <a:lnTo>
                  <a:pt x="4726301" y="7083292"/>
                </a:lnTo>
                <a:lnTo>
                  <a:pt x="0" y="708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47" t="0" r="-10249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6016" y="6916300"/>
            <a:ext cx="4390285" cy="3552405"/>
          </a:xfrm>
          <a:custGeom>
            <a:avLst/>
            <a:gdLst/>
            <a:ahLst/>
            <a:cxnLst/>
            <a:rect r="r" b="b" t="t" l="l"/>
            <a:pathLst>
              <a:path h="3552405" w="4390285">
                <a:moveTo>
                  <a:pt x="0" y="0"/>
                </a:moveTo>
                <a:lnTo>
                  <a:pt x="4390285" y="0"/>
                </a:lnTo>
                <a:lnTo>
                  <a:pt x="4390285" y="3552405"/>
                </a:lnTo>
                <a:lnTo>
                  <a:pt x="0" y="3552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042" t="0" r="-6972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37335" y="-136279"/>
            <a:ext cx="4726301" cy="3210278"/>
          </a:xfrm>
          <a:custGeom>
            <a:avLst/>
            <a:gdLst/>
            <a:ahLst/>
            <a:cxnLst/>
            <a:rect r="r" b="b" t="t" l="l"/>
            <a:pathLst>
              <a:path h="3210278" w="4726301">
                <a:moveTo>
                  <a:pt x="0" y="0"/>
                </a:moveTo>
                <a:lnTo>
                  <a:pt x="4726301" y="0"/>
                </a:lnTo>
                <a:lnTo>
                  <a:pt x="4726301" y="3210278"/>
                </a:lnTo>
                <a:lnTo>
                  <a:pt x="0" y="3210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3" t="0" r="-1283" b="-96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36016" y="360993"/>
            <a:ext cx="4390285" cy="6253683"/>
          </a:xfrm>
          <a:custGeom>
            <a:avLst/>
            <a:gdLst/>
            <a:ahLst/>
            <a:cxnLst/>
            <a:rect r="r" b="b" t="t" l="l"/>
            <a:pathLst>
              <a:path h="6253683" w="4390285">
                <a:moveTo>
                  <a:pt x="0" y="0"/>
                </a:moveTo>
                <a:lnTo>
                  <a:pt x="4390285" y="0"/>
                </a:lnTo>
                <a:lnTo>
                  <a:pt x="4390285" y="6253682"/>
                </a:lnTo>
                <a:lnTo>
                  <a:pt x="0" y="6253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808" t="0" r="-75201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354077" y="1678954"/>
            <a:ext cx="7595672" cy="2085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873">
                <a:solidFill>
                  <a:srgbClr val="002266"/>
                </a:solidFill>
                <a:latin typeface="Tropikal"/>
                <a:ea typeface="Tropikal"/>
                <a:cs typeface="Tropikal"/>
                <a:sym typeface="Tropikal"/>
              </a:rPr>
              <a:t>BRIDGING THE DREAM</a:t>
            </a:r>
          </a:p>
          <a:p>
            <a:pPr algn="ctr">
              <a:lnSpc>
                <a:spcPts val="5117"/>
              </a:lnSpc>
            </a:pPr>
            <a:r>
              <a:rPr lang="en-US" sz="4873">
                <a:solidFill>
                  <a:srgbClr val="002266"/>
                </a:solidFill>
                <a:latin typeface="Tropikal"/>
                <a:ea typeface="Tropikal"/>
                <a:cs typeface="Tropikal"/>
                <a:sym typeface="Tropikal"/>
              </a:rPr>
              <a:t>&amp; REALITY GAP</a:t>
            </a:r>
          </a:p>
          <a:p>
            <a:pPr algn="ctr" marL="0" indent="0" lvl="0">
              <a:lnSpc>
                <a:spcPts val="5117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1368447" y="675005"/>
            <a:ext cx="4611969" cy="574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Tropikal"/>
                <a:ea typeface="Tropikal"/>
                <a:cs typeface="Tropikal"/>
                <a:sym typeface="Tropikal"/>
              </a:rPr>
              <a:t>Let’s Explore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023051" y="3385413"/>
            <a:ext cx="4740585" cy="6901587"/>
            <a:chOff x="0" y="0"/>
            <a:chExt cx="6320780" cy="92021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20780" cy="9202117"/>
            </a:xfrm>
            <a:custGeom>
              <a:avLst/>
              <a:gdLst/>
              <a:ahLst/>
              <a:cxnLst/>
              <a:rect r="r" b="b" t="t" l="l"/>
              <a:pathLst>
                <a:path h="9202117" w="6320780">
                  <a:moveTo>
                    <a:pt x="0" y="0"/>
                  </a:moveTo>
                  <a:lnTo>
                    <a:pt x="6320780" y="0"/>
                  </a:lnTo>
                  <a:lnTo>
                    <a:pt x="6320780" y="9202117"/>
                  </a:lnTo>
                  <a:lnTo>
                    <a:pt x="0" y="920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3266" t="0" r="-105532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36016" y="360993"/>
            <a:ext cx="4390285" cy="6253683"/>
            <a:chOff x="0" y="0"/>
            <a:chExt cx="5853713" cy="833824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853713" cy="8338244"/>
            </a:xfrm>
            <a:custGeom>
              <a:avLst/>
              <a:gdLst/>
              <a:ahLst/>
              <a:cxnLst/>
              <a:rect r="r" b="b" t="t" l="l"/>
              <a:pathLst>
                <a:path h="8338244" w="5853713">
                  <a:moveTo>
                    <a:pt x="0" y="0"/>
                  </a:moveTo>
                  <a:lnTo>
                    <a:pt x="5853713" y="0"/>
                  </a:lnTo>
                  <a:lnTo>
                    <a:pt x="5853713" y="8338244"/>
                  </a:lnTo>
                  <a:lnTo>
                    <a:pt x="0" y="8338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8320" t="0" r="-114913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023051" y="0"/>
            <a:ext cx="4740585" cy="3073999"/>
            <a:chOff x="0" y="0"/>
            <a:chExt cx="6320780" cy="40986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20781" cy="4098666"/>
            </a:xfrm>
            <a:custGeom>
              <a:avLst/>
              <a:gdLst/>
              <a:ahLst/>
              <a:cxnLst/>
              <a:rect r="r" b="b" t="t" l="l"/>
              <a:pathLst>
                <a:path h="4098666" w="6320781">
                  <a:moveTo>
                    <a:pt x="0" y="0"/>
                  </a:moveTo>
                  <a:lnTo>
                    <a:pt x="6320781" y="0"/>
                  </a:lnTo>
                  <a:lnTo>
                    <a:pt x="6320781" y="4098666"/>
                  </a:lnTo>
                  <a:lnTo>
                    <a:pt x="0" y="409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6182" r="0" b="-79438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36016" y="6927059"/>
            <a:ext cx="4390285" cy="3359941"/>
            <a:chOff x="0" y="0"/>
            <a:chExt cx="5853713" cy="447992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853713" cy="4479921"/>
            </a:xfrm>
            <a:custGeom>
              <a:avLst/>
              <a:gdLst/>
              <a:ahLst/>
              <a:cxnLst/>
              <a:rect r="r" b="b" t="t" l="l"/>
              <a:pathLst>
                <a:path h="4479921" w="5853713">
                  <a:moveTo>
                    <a:pt x="0" y="0"/>
                  </a:moveTo>
                  <a:lnTo>
                    <a:pt x="5853713" y="0"/>
                  </a:lnTo>
                  <a:lnTo>
                    <a:pt x="5853713" y="4479921"/>
                  </a:lnTo>
                  <a:lnTo>
                    <a:pt x="0" y="4479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8032" t="-113498" r="-86258" b="-56201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5429586" y="-191110"/>
            <a:ext cx="3659410" cy="2439638"/>
            <a:chOff x="0" y="0"/>
            <a:chExt cx="4879213" cy="325285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0790999" y="3356838"/>
            <a:ext cx="7177800" cy="616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US" sz="3500">
                <a:solidFill>
                  <a:srgbClr val="002266"/>
                </a:solidFill>
                <a:latin typeface="Tropikal"/>
                <a:ea typeface="Tropikal"/>
                <a:cs typeface="Tropikal"/>
                <a:sym typeface="Tropikal"/>
              </a:rPr>
              <a:t>MOST SCHOOL STUDENTS ASPIRE ROBOTICS BY WATCHING DOREMON, AVENGERS, TRANSFORMERS, ETC. BUT THE REAL ROBOTICS IS A FAR CRY. AND WHEN STUDENTS REACH THE TIME TO LEARN ROBOTICS, THEY SAY IT'S TOO DIFFERENT AND WHY ECE. </a:t>
            </a:r>
          </a:p>
          <a:p>
            <a:pPr algn="ctr">
              <a:lnSpc>
                <a:spcPts val="3675"/>
              </a:lnSpc>
            </a:pPr>
          </a:p>
          <a:p>
            <a:pPr algn="ctr" marL="0" indent="0" lvl="0">
              <a:lnSpc>
                <a:spcPts val="3675"/>
              </a:lnSpc>
            </a:pPr>
            <a:r>
              <a:rPr lang="en-US" sz="3500">
                <a:solidFill>
                  <a:srgbClr val="002266"/>
                </a:solidFill>
                <a:latin typeface="Tropikal"/>
                <a:ea typeface="Tropikal"/>
                <a:cs typeface="Tropikal"/>
                <a:sym typeface="Tropikal"/>
              </a:rPr>
              <a:t>WE WORK TO BRIDGE THIS GAP, TEACH STUDENTS ABOUT THE BASICS OF ECE AND ROBOTICS SO THEY DON'T QUIT WHEN IT'S THERE TIME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40885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558746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98949" y="209036"/>
            <a:ext cx="3114675" cy="767810"/>
            <a:chOff x="0" y="0"/>
            <a:chExt cx="4152900" cy="10237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52900" cy="1023747"/>
            </a:xfrm>
            <a:custGeom>
              <a:avLst/>
              <a:gdLst/>
              <a:ahLst/>
              <a:cxnLst/>
              <a:rect r="r" b="b" t="t" l="l"/>
              <a:pathLst>
                <a:path h="1023747" w="4152900">
                  <a:moveTo>
                    <a:pt x="0" y="70993"/>
                  </a:moveTo>
                  <a:cubicBezTo>
                    <a:pt x="0" y="31750"/>
                    <a:pt x="31750" y="0"/>
                    <a:pt x="70993" y="0"/>
                  </a:cubicBezTo>
                  <a:lnTo>
                    <a:pt x="4081907" y="0"/>
                  </a:lnTo>
                  <a:cubicBezTo>
                    <a:pt x="4121150" y="0"/>
                    <a:pt x="4152900" y="31750"/>
                    <a:pt x="4152900" y="70993"/>
                  </a:cubicBezTo>
                  <a:lnTo>
                    <a:pt x="4152900" y="952754"/>
                  </a:lnTo>
                  <a:cubicBezTo>
                    <a:pt x="4152900" y="991997"/>
                    <a:pt x="4121150" y="1023747"/>
                    <a:pt x="4081907" y="1023747"/>
                  </a:cubicBezTo>
                  <a:lnTo>
                    <a:pt x="70993" y="1023747"/>
                  </a:lnTo>
                  <a:cubicBezTo>
                    <a:pt x="31750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7" id="7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16" t="0" r="-1316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429586" y="-191110"/>
            <a:ext cx="3659410" cy="2439638"/>
            <a:chOff x="0" y="0"/>
            <a:chExt cx="4879213" cy="32528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74846" y="332322"/>
            <a:ext cx="2885202" cy="48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WHO WE ARE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8112" y="1182710"/>
            <a:ext cx="5487743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3"/>
              </a:lnSpc>
            </a:pPr>
            <a:r>
              <a:rPr lang="en-US" sz="4311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About Quickfolks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73413" y="3358952"/>
            <a:ext cx="15341174" cy="6490490"/>
          </a:xfrm>
          <a:custGeom>
            <a:avLst/>
            <a:gdLst/>
            <a:ahLst/>
            <a:cxnLst/>
            <a:rect r="r" b="b" t="t" l="l"/>
            <a:pathLst>
              <a:path h="6490490" w="15341174">
                <a:moveTo>
                  <a:pt x="0" y="0"/>
                </a:moveTo>
                <a:lnTo>
                  <a:pt x="15341174" y="0"/>
                </a:lnTo>
                <a:lnTo>
                  <a:pt x="15341174" y="6490490"/>
                </a:lnTo>
                <a:lnTo>
                  <a:pt x="0" y="6490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943126" y="2106635"/>
            <a:ext cx="2836271" cy="665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0"/>
              </a:lnSpc>
            </a:pPr>
            <a:r>
              <a:rPr lang="en-US" b="true" sz="3871">
                <a:solidFill>
                  <a:srgbClr val="F4F4F4"/>
                </a:solidFill>
                <a:latin typeface="Roboto Bold"/>
                <a:ea typeface="Roboto Bold"/>
                <a:cs typeface="Roboto Bold"/>
                <a:sym typeface="Roboto Bold"/>
              </a:rPr>
              <a:t>Our </a:t>
            </a:r>
            <a:r>
              <a:rPr lang="en-US" b="true" sz="3871">
                <a:solidFill>
                  <a:srgbClr val="F4F4F4"/>
                </a:solidFill>
                <a:latin typeface="Roboto Bold"/>
                <a:ea typeface="Roboto Bold"/>
                <a:cs typeface="Roboto Bold"/>
                <a:sym typeface="Roboto Bold"/>
              </a:rPr>
              <a:t>Initiative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43704" y="6014038"/>
            <a:ext cx="2720342" cy="5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6"/>
              </a:lnSpc>
            </a:pPr>
            <a:r>
              <a:rPr lang="en-US" b="true" sz="3097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Student-Driven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56980" y="6486074"/>
            <a:ext cx="713792" cy="5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6"/>
              </a:lnSpc>
            </a:pPr>
            <a:r>
              <a:rPr lang="en-US" b="true" sz="3097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Gap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27685" y="6014038"/>
            <a:ext cx="2198742" cy="5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6"/>
              </a:lnSpc>
            </a:pPr>
            <a:r>
              <a:rPr lang="en-US" b="true" sz="3097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Bridging the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34677" y="6486074"/>
            <a:ext cx="1741738" cy="5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6"/>
              </a:lnSpc>
            </a:pPr>
            <a:r>
              <a:rPr lang="en-US" b="true" sz="3097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Approach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93773" y="6014038"/>
            <a:ext cx="1811953" cy="5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6"/>
              </a:lnSpc>
            </a:pPr>
            <a:r>
              <a:rPr lang="en-US" b="true" sz="3097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Hands-On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742018" y="6014038"/>
            <a:ext cx="2174668" cy="5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6"/>
              </a:lnSpc>
            </a:pPr>
            <a:r>
              <a:rPr lang="en-US" b="true" sz="3097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Our Mission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01079" y="7083029"/>
            <a:ext cx="1954198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revolutionizing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54849" y="7437055"/>
            <a:ext cx="2043870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electronics and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19139" y="7791082"/>
            <a:ext cx="2320719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robotics learning.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14792" y="6729002"/>
            <a:ext cx="2750139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Technology initiative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81828" y="7201037"/>
            <a:ext cx="2754653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Connects classroom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187279" y="7555064"/>
            <a:ext cx="2129323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theory with real-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069079" y="7909091"/>
            <a:ext cx="2370666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world application.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21106" y="7555064"/>
            <a:ext cx="1815774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concepts into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075865" y="7909091"/>
            <a:ext cx="1903941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tangible skills.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676021" y="7201037"/>
            <a:ext cx="2741701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Transforms abstract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159962" y="7791082"/>
            <a:ext cx="1245525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students.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41554" y="7083029"/>
            <a:ext cx="1486263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skilled, and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688708" y="7437055"/>
            <a:ext cx="2212077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innovation-ready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62463" y="6729002"/>
            <a:ext cx="2055007" cy="4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3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Build conﬁdent,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40885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558746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0631" y="1126331"/>
            <a:ext cx="8679656" cy="61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36"/>
              </a:lnSpc>
            </a:pPr>
            <a:r>
              <a:rPr lang="en-US" sz="3125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Hands-On Electronics &amp; ECE Workshops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0631" y="1818199"/>
            <a:ext cx="15652756" cy="68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Our comprehensive workshop series builds technical competency through practical, project-based learning. Students work with real components and professional simulation tools to master core engineering concepts.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20631" y="3336274"/>
            <a:ext cx="2389442" cy="1826704"/>
            <a:chOff x="0" y="0"/>
            <a:chExt cx="3185922" cy="24356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85922" cy="2435606"/>
            </a:xfrm>
            <a:custGeom>
              <a:avLst/>
              <a:gdLst/>
              <a:ahLst/>
              <a:cxnLst/>
              <a:rect r="r" b="b" t="t" l="l"/>
              <a:pathLst>
                <a:path h="2435606" w="3185922">
                  <a:moveTo>
                    <a:pt x="0" y="0"/>
                  </a:moveTo>
                  <a:lnTo>
                    <a:pt x="3185922" y="0"/>
                  </a:lnTo>
                  <a:lnTo>
                    <a:pt x="3185922" y="2435606"/>
                  </a:lnTo>
                  <a:lnTo>
                    <a:pt x="0" y="243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738" t="0" r="-41738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320631" y="5235331"/>
            <a:ext cx="3546415" cy="371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6"/>
              </a:lnSpc>
            </a:pPr>
            <a:r>
              <a:rPr lang="en-US" sz="2118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Arduino &amp; Microcontrollers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0631" y="5682939"/>
            <a:ext cx="3363592" cy="858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2"/>
              </a:lnSpc>
            </a:pPr>
            <a:r>
              <a:rPr lang="en-US" sz="1763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Learn programming and circuit design through hands-on microcontroller projects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856263" y="3363182"/>
            <a:ext cx="1772888" cy="1772888"/>
            <a:chOff x="0" y="0"/>
            <a:chExt cx="2363851" cy="23638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363851" cy="2363851"/>
            </a:xfrm>
            <a:custGeom>
              <a:avLst/>
              <a:gdLst/>
              <a:ahLst/>
              <a:cxnLst/>
              <a:rect r="r" b="b" t="t" l="l"/>
              <a:pathLst>
                <a:path h="2363851" w="2363851">
                  <a:moveTo>
                    <a:pt x="0" y="0"/>
                  </a:moveTo>
                  <a:lnTo>
                    <a:pt x="2363851" y="0"/>
                  </a:lnTo>
                  <a:lnTo>
                    <a:pt x="2363851" y="2363851"/>
                  </a:lnTo>
                  <a:lnTo>
                    <a:pt x="0" y="236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22" t="0" r="-223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856263" y="5131746"/>
            <a:ext cx="3121562" cy="371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6"/>
              </a:lnSpc>
            </a:pPr>
            <a:r>
              <a:rPr lang="en-US" sz="2118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Sensors &amp; IoT Projects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55749" y="5682939"/>
            <a:ext cx="3121562" cy="858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2"/>
              </a:lnSpc>
            </a:pPr>
            <a:r>
              <a:rPr lang="en-US" sz="1763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Build smart devices using real-world sensor technology and connectivity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234685" y="3363182"/>
            <a:ext cx="2223040" cy="1772888"/>
            <a:chOff x="0" y="0"/>
            <a:chExt cx="2964053" cy="236385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964053" cy="2363851"/>
            </a:xfrm>
            <a:custGeom>
              <a:avLst/>
              <a:gdLst/>
              <a:ahLst/>
              <a:cxnLst/>
              <a:rect r="r" b="b" t="t" l="l"/>
              <a:pathLst>
                <a:path h="2363851" w="2964053">
                  <a:moveTo>
                    <a:pt x="0" y="0"/>
                  </a:moveTo>
                  <a:lnTo>
                    <a:pt x="2964053" y="0"/>
                  </a:lnTo>
                  <a:lnTo>
                    <a:pt x="2964053" y="2363851"/>
                  </a:lnTo>
                  <a:lnTo>
                    <a:pt x="0" y="236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1206" t="0" r="-21205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254859" y="5131746"/>
            <a:ext cx="3693814" cy="371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6"/>
              </a:lnSpc>
            </a:pPr>
            <a:r>
              <a:rPr lang="en-US" sz="2118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3D Design &amp; CAD Modeling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34685" y="5682939"/>
            <a:ext cx="3477920" cy="858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2"/>
              </a:lnSpc>
            </a:pPr>
            <a:r>
              <a:rPr lang="en-US" sz="1763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Create and visualize engineering designs with professional modeling tools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0856605" y="3390100"/>
            <a:ext cx="2358104" cy="1772888"/>
            <a:chOff x="0" y="0"/>
            <a:chExt cx="3144139" cy="236385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144139" cy="2363851"/>
            </a:xfrm>
            <a:custGeom>
              <a:avLst/>
              <a:gdLst/>
              <a:ahLst/>
              <a:cxnLst/>
              <a:rect r="r" b="b" t="t" l="l"/>
              <a:pathLst>
                <a:path h="2363851" w="3144139">
                  <a:moveTo>
                    <a:pt x="0" y="0"/>
                  </a:moveTo>
                  <a:lnTo>
                    <a:pt x="3144139" y="0"/>
                  </a:lnTo>
                  <a:lnTo>
                    <a:pt x="3144139" y="2363851"/>
                  </a:lnTo>
                  <a:lnTo>
                    <a:pt x="0" y="236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309" r="0" b="-231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0856605" y="5216052"/>
            <a:ext cx="3672145" cy="371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6"/>
              </a:lnSpc>
            </a:pPr>
            <a:r>
              <a:rPr lang="en-US" sz="2118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PCB &amp; Circuit Understanding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56605" y="5720810"/>
            <a:ext cx="3672145" cy="587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2"/>
              </a:lnSpc>
            </a:pPr>
            <a:r>
              <a:rPr lang="en-US" sz="1763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Master the fundamentals of circuit design and board-level electronics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4652288" y="3390100"/>
            <a:ext cx="2313146" cy="1772888"/>
            <a:chOff x="0" y="0"/>
            <a:chExt cx="3084195" cy="236385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084195" cy="2363851"/>
            </a:xfrm>
            <a:custGeom>
              <a:avLst/>
              <a:gdLst/>
              <a:ahLst/>
              <a:cxnLst/>
              <a:rect r="r" b="b" t="t" l="l"/>
              <a:pathLst>
                <a:path h="2363851" w="3084195">
                  <a:moveTo>
                    <a:pt x="0" y="0"/>
                  </a:moveTo>
                  <a:lnTo>
                    <a:pt x="3084195" y="0"/>
                  </a:lnTo>
                  <a:lnTo>
                    <a:pt x="3084195" y="2363851"/>
                  </a:lnTo>
                  <a:lnTo>
                    <a:pt x="0" y="236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137" t="0" r="-4137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4652288" y="5181514"/>
            <a:ext cx="3635635" cy="371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6"/>
              </a:lnSpc>
            </a:pPr>
            <a:r>
              <a:rPr lang="en-US" sz="2118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Renewable Energy Projects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671624" y="5682939"/>
            <a:ext cx="3409731" cy="858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2"/>
              </a:lnSpc>
            </a:pPr>
            <a:r>
              <a:rPr lang="en-US" sz="1763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Explore sustainable technology through solar and alternative energy systems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41185" y="7057930"/>
            <a:ext cx="5620798" cy="1591913"/>
            <a:chOff x="0" y="0"/>
            <a:chExt cx="7494397" cy="212255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494397" cy="2122551"/>
            </a:xfrm>
            <a:custGeom>
              <a:avLst/>
              <a:gdLst/>
              <a:ahLst/>
              <a:cxnLst/>
              <a:rect r="r" b="b" t="t" l="l"/>
              <a:pathLst>
                <a:path h="2122551" w="7494397">
                  <a:moveTo>
                    <a:pt x="0" y="49657"/>
                  </a:moveTo>
                  <a:cubicBezTo>
                    <a:pt x="0" y="22225"/>
                    <a:pt x="22225" y="0"/>
                    <a:pt x="49657" y="0"/>
                  </a:cubicBezTo>
                  <a:lnTo>
                    <a:pt x="7444740" y="0"/>
                  </a:lnTo>
                  <a:cubicBezTo>
                    <a:pt x="7472172" y="0"/>
                    <a:pt x="7494397" y="22225"/>
                    <a:pt x="7494397" y="49657"/>
                  </a:cubicBezTo>
                  <a:lnTo>
                    <a:pt x="7494397" y="2072894"/>
                  </a:lnTo>
                  <a:cubicBezTo>
                    <a:pt x="7494397" y="2100326"/>
                    <a:pt x="7472172" y="2122551"/>
                    <a:pt x="7444740" y="2122551"/>
                  </a:cubicBezTo>
                  <a:lnTo>
                    <a:pt x="49657" y="2122551"/>
                  </a:lnTo>
                  <a:cubicBezTo>
                    <a:pt x="22225" y="2122551"/>
                    <a:pt x="0" y="2100326"/>
                    <a:pt x="0" y="2072894"/>
                  </a:cubicBezTo>
                  <a:close/>
                </a:path>
              </a:pathLst>
            </a:custGeom>
            <a:solidFill>
              <a:srgbClr val="2E2E2F">
                <a:alpha val="66667"/>
              </a:srgbClr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889645" y="7249230"/>
            <a:ext cx="4483017" cy="445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4"/>
              </a:lnSpc>
            </a:pPr>
            <a:r>
              <a:rPr lang="en-US" sz="24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✔</a:t>
            </a:r>
            <a:r>
              <a:rPr lang="en-US" sz="2415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 Structured Curriculum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89645" y="7750340"/>
            <a:ext cx="5123955" cy="651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5"/>
              </a:lnSpc>
            </a:pPr>
            <a:r>
              <a:rPr lang="en-US" sz="193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Progressive learning paths designed for mastery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6402838" y="7057930"/>
            <a:ext cx="5620798" cy="1591913"/>
            <a:chOff x="0" y="0"/>
            <a:chExt cx="7494397" cy="212255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494397" cy="2122551"/>
            </a:xfrm>
            <a:custGeom>
              <a:avLst/>
              <a:gdLst/>
              <a:ahLst/>
              <a:cxnLst/>
              <a:rect r="r" b="b" t="t" l="l"/>
              <a:pathLst>
                <a:path h="2122551" w="7494397">
                  <a:moveTo>
                    <a:pt x="0" y="49657"/>
                  </a:moveTo>
                  <a:cubicBezTo>
                    <a:pt x="0" y="22225"/>
                    <a:pt x="22225" y="0"/>
                    <a:pt x="49657" y="0"/>
                  </a:cubicBezTo>
                  <a:lnTo>
                    <a:pt x="7444740" y="0"/>
                  </a:lnTo>
                  <a:cubicBezTo>
                    <a:pt x="7472172" y="0"/>
                    <a:pt x="7494397" y="22225"/>
                    <a:pt x="7494397" y="49657"/>
                  </a:cubicBezTo>
                  <a:lnTo>
                    <a:pt x="7494397" y="2072894"/>
                  </a:lnTo>
                  <a:cubicBezTo>
                    <a:pt x="7494397" y="2100326"/>
                    <a:pt x="7472172" y="2122551"/>
                    <a:pt x="7444740" y="2122551"/>
                  </a:cubicBezTo>
                  <a:lnTo>
                    <a:pt x="49657" y="2122551"/>
                  </a:lnTo>
                  <a:cubicBezTo>
                    <a:pt x="22225" y="2122551"/>
                    <a:pt x="0" y="2100326"/>
                    <a:pt x="0" y="2072894"/>
                  </a:cubicBezTo>
                  <a:close/>
                </a:path>
              </a:pathLst>
            </a:custGeom>
            <a:solidFill>
              <a:srgbClr val="2E2E2F">
                <a:alpha val="66667"/>
              </a:srgbClr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651288" y="7249230"/>
            <a:ext cx="3552006" cy="445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4"/>
              </a:lnSpc>
            </a:pPr>
            <a:r>
              <a:rPr lang="en-US" sz="24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✔</a:t>
            </a:r>
            <a:r>
              <a:rPr lang="en-US" sz="2415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 Age-Wise Modules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651288" y="7750340"/>
            <a:ext cx="3665372" cy="310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5"/>
              </a:lnSpc>
            </a:pPr>
            <a:r>
              <a:rPr lang="en-US" sz="193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Tailored content for Classes 6–12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164501" y="7057930"/>
            <a:ext cx="5620798" cy="1591913"/>
            <a:chOff x="0" y="0"/>
            <a:chExt cx="7494397" cy="212255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494397" cy="2122551"/>
            </a:xfrm>
            <a:custGeom>
              <a:avLst/>
              <a:gdLst/>
              <a:ahLst/>
              <a:cxnLst/>
              <a:rect r="r" b="b" t="t" l="l"/>
              <a:pathLst>
                <a:path h="2122551" w="7494397">
                  <a:moveTo>
                    <a:pt x="0" y="49657"/>
                  </a:moveTo>
                  <a:cubicBezTo>
                    <a:pt x="0" y="22225"/>
                    <a:pt x="22225" y="0"/>
                    <a:pt x="49657" y="0"/>
                  </a:cubicBezTo>
                  <a:lnTo>
                    <a:pt x="7444740" y="0"/>
                  </a:lnTo>
                  <a:cubicBezTo>
                    <a:pt x="7472172" y="0"/>
                    <a:pt x="7494397" y="22225"/>
                    <a:pt x="7494397" y="49657"/>
                  </a:cubicBezTo>
                  <a:lnTo>
                    <a:pt x="7494397" y="2072894"/>
                  </a:lnTo>
                  <a:cubicBezTo>
                    <a:pt x="7494397" y="2100326"/>
                    <a:pt x="7472172" y="2122551"/>
                    <a:pt x="7444740" y="2122551"/>
                  </a:cubicBezTo>
                  <a:lnTo>
                    <a:pt x="49657" y="2122551"/>
                  </a:lnTo>
                  <a:cubicBezTo>
                    <a:pt x="22225" y="2122551"/>
                    <a:pt x="0" y="2100326"/>
                    <a:pt x="0" y="2072894"/>
                  </a:cubicBezTo>
                  <a:close/>
                </a:path>
              </a:pathLst>
            </a:custGeom>
            <a:solidFill>
              <a:srgbClr val="2E2E2F">
                <a:alpha val="66667"/>
              </a:srgbClr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12412942" y="7249230"/>
            <a:ext cx="5041592" cy="445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4"/>
              </a:lnSpc>
            </a:pPr>
            <a:r>
              <a:rPr lang="en-US" sz="241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✔</a:t>
            </a:r>
            <a:r>
              <a:rPr lang="en-US" sz="2415">
                <a:solidFill>
                  <a:srgbClr val="E0D6DE"/>
                </a:solidFill>
                <a:latin typeface="Arimo"/>
                <a:ea typeface="Arimo"/>
                <a:cs typeface="Arimo"/>
                <a:sym typeface="Arimo"/>
              </a:rPr>
              <a:t> Practical-First Approach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412942" y="7750340"/>
            <a:ext cx="5123955" cy="339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5"/>
              </a:lnSpc>
            </a:pPr>
            <a:r>
              <a:rPr lang="en-US" sz="193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Learn by building real projects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98949" y="209036"/>
            <a:ext cx="3114675" cy="767810"/>
            <a:chOff x="0" y="0"/>
            <a:chExt cx="4152900" cy="102374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152900" cy="1023747"/>
            </a:xfrm>
            <a:custGeom>
              <a:avLst/>
              <a:gdLst/>
              <a:ahLst/>
              <a:cxnLst/>
              <a:rect r="r" b="b" t="t" l="l"/>
              <a:pathLst>
                <a:path h="1023747" w="4152900">
                  <a:moveTo>
                    <a:pt x="0" y="70993"/>
                  </a:moveTo>
                  <a:cubicBezTo>
                    <a:pt x="0" y="31750"/>
                    <a:pt x="31750" y="0"/>
                    <a:pt x="70993" y="0"/>
                  </a:cubicBezTo>
                  <a:lnTo>
                    <a:pt x="4081907" y="0"/>
                  </a:lnTo>
                  <a:cubicBezTo>
                    <a:pt x="4121150" y="0"/>
                    <a:pt x="4152900" y="31750"/>
                    <a:pt x="4152900" y="70993"/>
                  </a:cubicBezTo>
                  <a:lnTo>
                    <a:pt x="4152900" y="952754"/>
                  </a:lnTo>
                  <a:cubicBezTo>
                    <a:pt x="4152900" y="991997"/>
                    <a:pt x="4121150" y="1023747"/>
                    <a:pt x="4081907" y="1023747"/>
                  </a:cubicBezTo>
                  <a:lnTo>
                    <a:pt x="70993" y="1023747"/>
                  </a:lnTo>
                  <a:cubicBezTo>
                    <a:pt x="31750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41" id="41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16" t="0" r="-1316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003421" y="330108"/>
            <a:ext cx="2852328" cy="48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WORKSHOPS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5429586" y="-191110"/>
            <a:ext cx="3659410" cy="2439638"/>
            <a:chOff x="0" y="0"/>
            <a:chExt cx="4879213" cy="325285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88485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711146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98949" y="209036"/>
            <a:ext cx="4345019" cy="767810"/>
            <a:chOff x="0" y="0"/>
            <a:chExt cx="5793359" cy="10237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793359" cy="1023747"/>
            </a:xfrm>
            <a:custGeom>
              <a:avLst/>
              <a:gdLst/>
              <a:ahLst/>
              <a:cxnLst/>
              <a:rect r="r" b="b" t="t" l="l"/>
              <a:pathLst>
                <a:path h="1023747" w="5793359">
                  <a:moveTo>
                    <a:pt x="0" y="70993"/>
                  </a:moveTo>
                  <a:cubicBezTo>
                    <a:pt x="0" y="31750"/>
                    <a:pt x="44323" y="0"/>
                    <a:pt x="98933" y="0"/>
                  </a:cubicBezTo>
                  <a:lnTo>
                    <a:pt x="5694426" y="0"/>
                  </a:lnTo>
                  <a:cubicBezTo>
                    <a:pt x="5749036" y="0"/>
                    <a:pt x="5793359" y="31750"/>
                    <a:pt x="5793359" y="70993"/>
                  </a:cubicBezTo>
                  <a:lnTo>
                    <a:pt x="5793359" y="952754"/>
                  </a:lnTo>
                  <a:cubicBezTo>
                    <a:pt x="5793359" y="991997"/>
                    <a:pt x="5749163" y="1023747"/>
                    <a:pt x="5694426" y="1023747"/>
                  </a:cubicBezTo>
                  <a:lnTo>
                    <a:pt x="98933" y="1023747"/>
                  </a:lnTo>
                  <a:cubicBezTo>
                    <a:pt x="44323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53987" y="1062333"/>
            <a:ext cx="11280724" cy="642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486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Competitive Robotics &amp; Technical Skill Development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16" t="0" r="-1316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429586" y="-191110"/>
            <a:ext cx="3659410" cy="2439638"/>
            <a:chOff x="0" y="0"/>
            <a:chExt cx="4879213" cy="32528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03421" y="322797"/>
            <a:ext cx="3894329" cy="48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ROBOTICS TRAINING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241110" y="769696"/>
            <a:ext cx="13278007" cy="9757081"/>
            <a:chOff x="0" y="0"/>
            <a:chExt cx="16591674" cy="121920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591662" cy="12192127"/>
            </a:xfrm>
            <a:custGeom>
              <a:avLst/>
              <a:gdLst/>
              <a:ahLst/>
              <a:cxnLst/>
              <a:rect r="r" b="b" t="t" l="l"/>
              <a:pathLst>
                <a:path h="12192127" w="16591662">
                  <a:moveTo>
                    <a:pt x="0" y="0"/>
                  </a:moveTo>
                  <a:lnTo>
                    <a:pt x="16591662" y="0"/>
                  </a:lnTo>
                  <a:lnTo>
                    <a:pt x="16591662" y="12192127"/>
                  </a:lnTo>
                  <a:lnTo>
                    <a:pt x="0" y="12192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5825939" y="8066406"/>
            <a:ext cx="972459" cy="916088"/>
          </a:xfrm>
          <a:custGeom>
            <a:avLst/>
            <a:gdLst/>
            <a:ahLst/>
            <a:cxnLst/>
            <a:rect r="r" b="b" t="t" l="l"/>
            <a:pathLst>
              <a:path h="916088" w="972459">
                <a:moveTo>
                  <a:pt x="0" y="0"/>
                </a:moveTo>
                <a:lnTo>
                  <a:pt x="972459" y="0"/>
                </a:lnTo>
                <a:lnTo>
                  <a:pt x="972459" y="916088"/>
                </a:lnTo>
                <a:lnTo>
                  <a:pt x="0" y="916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85106" t="-411299" r="-365957" b="-51412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70680" y="7877693"/>
            <a:ext cx="1865725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43DF94"/>
                </a:solidFill>
                <a:latin typeface="Roboto Bold"/>
                <a:ea typeface="Roboto Bold"/>
                <a:cs typeface="Roboto Bold"/>
                <a:sym typeface="Roboto Bold"/>
              </a:rPr>
              <a:t>Robot Building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4555" y="8210214"/>
            <a:ext cx="1803825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43DF94"/>
                </a:solidFill>
                <a:latin typeface="Roboto Bold"/>
                <a:ea typeface="Roboto Bold"/>
                <a:cs typeface="Roboto Bold"/>
                <a:sym typeface="Roboto Bold"/>
              </a:rPr>
              <a:t>Fundamentals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70918" y="4344653"/>
            <a:ext cx="2168725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A6DB37"/>
                </a:solidFill>
                <a:latin typeface="Roboto Bold"/>
                <a:ea typeface="Roboto Bold"/>
                <a:cs typeface="Roboto Bold"/>
                <a:sym typeface="Roboto Bold"/>
              </a:rPr>
              <a:t>Bot Driving Skills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33848" y="4677174"/>
            <a:ext cx="1191341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A6DB37"/>
                </a:solidFill>
                <a:latin typeface="Roboto Bold"/>
                <a:ea typeface="Roboto Bold"/>
                <a:cs typeface="Roboto Bold"/>
                <a:sym typeface="Roboto Bold"/>
              </a:rPr>
              <a:t>&amp; Control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101416" y="2432655"/>
            <a:ext cx="875633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1AC4FD"/>
                </a:solidFill>
                <a:latin typeface="Roboto Bold"/>
                <a:ea typeface="Roboto Bold"/>
                <a:cs typeface="Roboto Bold"/>
                <a:sym typeface="Roboto Bold"/>
              </a:rPr>
              <a:t>Design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72979" y="9664995"/>
            <a:ext cx="1108522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sz="2181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Robotics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77623" y="9332474"/>
            <a:ext cx="1507901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sz="2181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Competitive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13785" y="2100134"/>
            <a:ext cx="1463531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1AC4FD"/>
                </a:solidFill>
                <a:latin typeface="Roboto Bold"/>
                <a:ea typeface="Roboto Bold"/>
                <a:cs typeface="Roboto Bold"/>
                <a:sym typeface="Roboto Bold"/>
              </a:rPr>
              <a:t>Mechanical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1865" y="4344653"/>
            <a:ext cx="1329556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8769FD"/>
                </a:solidFill>
                <a:latin typeface="Roboto Bold"/>
                <a:ea typeface="Roboto Bold"/>
                <a:cs typeface="Roboto Bold"/>
                <a:sym typeface="Roboto Bold"/>
              </a:rPr>
              <a:t>Strategy &amp;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901865" y="4677174"/>
            <a:ext cx="1344249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8769FD"/>
                </a:solidFill>
                <a:latin typeface="Roboto Bold"/>
                <a:ea typeface="Roboto Bold"/>
                <a:cs typeface="Roboto Bold"/>
                <a:sym typeface="Roboto Bold"/>
              </a:rPr>
              <a:t>Teamwork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03087" y="8085519"/>
            <a:ext cx="1056524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F468BD"/>
                </a:solidFill>
                <a:latin typeface="Roboto Bold"/>
                <a:ea typeface="Roboto Bold"/>
                <a:cs typeface="Roboto Bold"/>
                <a:sym typeface="Roboto Bold"/>
              </a:rPr>
              <a:t>Training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903087" y="7752997"/>
            <a:ext cx="1558777" cy="37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>
                <a:solidFill>
                  <a:srgbClr val="F468BD"/>
                </a:solidFill>
                <a:latin typeface="Roboto Bold"/>
                <a:ea typeface="Roboto Bold"/>
                <a:cs typeface="Roboto Bold"/>
                <a:sym typeface="Roboto Bold"/>
              </a:rPr>
              <a:t>Competition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0800" y="8715518"/>
            <a:ext cx="2087393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Mastering mechanical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1830" y="8964909"/>
            <a:ext cx="1587748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construction and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2352" y="9214300"/>
            <a:ext cx="2101597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electronics integration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15866" y="5681260"/>
            <a:ext cx="1104002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competitive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52486" y="5182478"/>
            <a:ext cx="1782346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Developing precise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938518" y="5930652"/>
            <a:ext cx="1285039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environments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69978" y="5431869"/>
            <a:ext cx="2067462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control techniques for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003457" y="3686132"/>
            <a:ext cx="1094037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tournament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45266" y="3935523"/>
            <a:ext cx="1209359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performance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801731" y="3187350"/>
            <a:ext cx="1502529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engineering and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806303" y="3436741"/>
            <a:ext cx="1493624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optimization for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672047" y="2937959"/>
            <a:ext cx="1770687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Learning structural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901865" y="5930652"/>
            <a:ext cx="937814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strategies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901865" y="5182478"/>
            <a:ext cx="2021044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Building collaborative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901865" y="5431869"/>
            <a:ext cx="2040538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problem-solving skills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901865" y="5681260"/>
            <a:ext cx="2091840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and competitive game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903087" y="9089605"/>
            <a:ext cx="1530087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preparation with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903087" y="8590823"/>
            <a:ext cx="1780226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Robo Soccer, Robo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903087" y="8840214"/>
            <a:ext cx="1993268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Race, and Robo Wars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903087" y="9338996"/>
            <a:ext cx="2133810" cy="28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1636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tournament simulation</a:t>
            </a:r>
          </a:p>
        </p:txBody>
      </p:sp>
      <p:sp>
        <p:nvSpPr>
          <p:cNvPr name="Freeform 47" id="47"/>
          <p:cNvSpPr/>
          <p:nvPr/>
        </p:nvSpPr>
        <p:spPr>
          <a:xfrm flipH="false" flipV="false" rot="0">
            <a:off x="12635688" y="1260810"/>
            <a:ext cx="5749663" cy="7895470"/>
          </a:xfrm>
          <a:custGeom>
            <a:avLst/>
            <a:gdLst/>
            <a:ahLst/>
            <a:cxnLst/>
            <a:rect r="r" b="b" t="t" l="l"/>
            <a:pathLst>
              <a:path h="7895470" w="5749663">
                <a:moveTo>
                  <a:pt x="0" y="0"/>
                </a:moveTo>
                <a:lnTo>
                  <a:pt x="5749662" y="0"/>
                </a:lnTo>
                <a:lnTo>
                  <a:pt x="5749662" y="7895470"/>
                </a:lnTo>
                <a:lnTo>
                  <a:pt x="0" y="7895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88485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711146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4258" y="1031824"/>
            <a:ext cx="10049770" cy="1346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12"/>
              </a:lnSpc>
            </a:pPr>
            <a:r>
              <a:rPr lang="en-US" sz="3875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Building a Competitive &amp; Innovation Culture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98949" y="209036"/>
            <a:ext cx="4126706" cy="767810"/>
            <a:chOff x="0" y="0"/>
            <a:chExt cx="5502275" cy="10237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02275" cy="1023747"/>
            </a:xfrm>
            <a:custGeom>
              <a:avLst/>
              <a:gdLst/>
              <a:ahLst/>
              <a:cxnLst/>
              <a:rect r="r" b="b" t="t" l="l"/>
              <a:pathLst>
                <a:path h="1023747" w="5502275">
                  <a:moveTo>
                    <a:pt x="0" y="70993"/>
                  </a:moveTo>
                  <a:cubicBezTo>
                    <a:pt x="0" y="31750"/>
                    <a:pt x="42037" y="0"/>
                    <a:pt x="93980" y="0"/>
                  </a:cubicBezTo>
                  <a:lnTo>
                    <a:pt x="5408295" y="0"/>
                  </a:lnTo>
                  <a:cubicBezTo>
                    <a:pt x="5460238" y="0"/>
                    <a:pt x="5502275" y="31750"/>
                    <a:pt x="5502275" y="70993"/>
                  </a:cubicBezTo>
                  <a:lnTo>
                    <a:pt x="5502275" y="952754"/>
                  </a:lnTo>
                  <a:cubicBezTo>
                    <a:pt x="5502275" y="991997"/>
                    <a:pt x="5460238" y="1023747"/>
                    <a:pt x="5408295" y="1023747"/>
                  </a:cubicBezTo>
                  <a:lnTo>
                    <a:pt x="93980" y="1023747"/>
                  </a:lnTo>
                  <a:cubicBezTo>
                    <a:pt x="42037" y="1023747"/>
                    <a:pt x="0" y="991997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8" id="8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16" t="0" r="-1316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46271" y="330108"/>
            <a:ext cx="3703926" cy="48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EVENTS &amp; CULTURE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092" y="2714175"/>
            <a:ext cx="5942391" cy="7265502"/>
          </a:xfrm>
          <a:custGeom>
            <a:avLst/>
            <a:gdLst/>
            <a:ahLst/>
            <a:cxnLst/>
            <a:rect r="r" b="b" t="t" l="l"/>
            <a:pathLst>
              <a:path h="7265502" w="5942391">
                <a:moveTo>
                  <a:pt x="0" y="0"/>
                </a:moveTo>
                <a:lnTo>
                  <a:pt x="5942391" y="0"/>
                </a:lnTo>
                <a:lnTo>
                  <a:pt x="5942391" y="7265502"/>
                </a:lnTo>
                <a:lnTo>
                  <a:pt x="0" y="7265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354714" y="2683221"/>
            <a:ext cx="1299898" cy="1485598"/>
          </a:xfrm>
          <a:custGeom>
            <a:avLst/>
            <a:gdLst/>
            <a:ahLst/>
            <a:cxnLst/>
            <a:rect r="r" b="b" t="t" l="l"/>
            <a:pathLst>
              <a:path h="1485598" w="1299898">
                <a:moveTo>
                  <a:pt x="0" y="0"/>
                </a:moveTo>
                <a:lnTo>
                  <a:pt x="1299898" y="0"/>
                </a:lnTo>
                <a:lnTo>
                  <a:pt x="1299898" y="1485598"/>
                </a:lnTo>
                <a:lnTo>
                  <a:pt x="0" y="14855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54714" y="5190167"/>
            <a:ext cx="1299898" cy="1485598"/>
          </a:xfrm>
          <a:custGeom>
            <a:avLst/>
            <a:gdLst/>
            <a:ahLst/>
            <a:cxnLst/>
            <a:rect r="r" b="b" t="t" l="l"/>
            <a:pathLst>
              <a:path h="1485598" w="1299898">
                <a:moveTo>
                  <a:pt x="0" y="0"/>
                </a:moveTo>
                <a:lnTo>
                  <a:pt x="1299898" y="0"/>
                </a:lnTo>
                <a:lnTo>
                  <a:pt x="1299898" y="1485598"/>
                </a:lnTo>
                <a:lnTo>
                  <a:pt x="0" y="14855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354714" y="7604264"/>
            <a:ext cx="1299898" cy="1485598"/>
          </a:xfrm>
          <a:custGeom>
            <a:avLst/>
            <a:gdLst/>
            <a:ahLst/>
            <a:cxnLst/>
            <a:rect r="r" b="b" t="t" l="l"/>
            <a:pathLst>
              <a:path h="1485598" w="1299898">
                <a:moveTo>
                  <a:pt x="0" y="0"/>
                </a:moveTo>
                <a:lnTo>
                  <a:pt x="1299898" y="0"/>
                </a:lnTo>
                <a:lnTo>
                  <a:pt x="1299898" y="1485598"/>
                </a:lnTo>
                <a:lnTo>
                  <a:pt x="0" y="14855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5399" y="2882361"/>
            <a:ext cx="6922601" cy="7378080"/>
          </a:xfrm>
          <a:custGeom>
            <a:avLst/>
            <a:gdLst/>
            <a:ahLst/>
            <a:cxnLst/>
            <a:rect r="r" b="b" t="t" l="l"/>
            <a:pathLst>
              <a:path h="7378080" w="6922601">
                <a:moveTo>
                  <a:pt x="0" y="0"/>
                </a:moveTo>
                <a:lnTo>
                  <a:pt x="6922601" y="0"/>
                </a:lnTo>
                <a:lnTo>
                  <a:pt x="6922601" y="7378080"/>
                </a:lnTo>
                <a:lnTo>
                  <a:pt x="0" y="737808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2115" r="0" b="-2115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964104" y="2815686"/>
            <a:ext cx="1252336" cy="43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1"/>
              </a:lnSpc>
            </a:pPr>
            <a:r>
              <a:rPr lang="en-US" b="true" sz="2437">
                <a:solidFill>
                  <a:srgbClr val="FFE712"/>
                </a:solidFill>
                <a:latin typeface="Roboto Bold"/>
                <a:ea typeface="Roboto Bold"/>
                <a:cs typeface="Roboto Bold"/>
                <a:sym typeface="Roboto Bold"/>
              </a:rPr>
              <a:t>Robotics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964104" y="5322632"/>
            <a:ext cx="1559193" cy="43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1"/>
              </a:lnSpc>
            </a:pPr>
            <a:r>
              <a:rPr lang="en-US" b="true" sz="2437">
                <a:solidFill>
                  <a:srgbClr val="F99539"/>
                </a:solidFill>
                <a:latin typeface="Roboto Bold"/>
                <a:ea typeface="Roboto Bold"/>
                <a:cs typeface="Roboto Bold"/>
                <a:sym typeface="Roboto Bold"/>
              </a:rPr>
              <a:t>Tech Fests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964104" y="8108128"/>
            <a:ext cx="1579399" cy="43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1"/>
              </a:lnSpc>
            </a:pPr>
            <a:r>
              <a:rPr lang="en-US" b="true" sz="2437">
                <a:solidFill>
                  <a:srgbClr val="FB6963"/>
                </a:solidFill>
                <a:latin typeface="Roboto Bold"/>
                <a:ea typeface="Roboto Bold"/>
                <a:cs typeface="Roboto Bold"/>
                <a:sym typeface="Roboto Bold"/>
              </a:rPr>
              <a:t>Challenges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64104" y="7736729"/>
            <a:ext cx="1980325" cy="43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1"/>
              </a:lnSpc>
            </a:pPr>
            <a:r>
              <a:rPr lang="en-US" b="true" sz="2437">
                <a:solidFill>
                  <a:srgbClr val="FB6963"/>
                </a:solidFill>
                <a:latin typeface="Roboto Bold"/>
                <a:ea typeface="Roboto Bold"/>
                <a:cs typeface="Roboto Bold"/>
                <a:sym typeface="Roboto Bold"/>
              </a:rPr>
              <a:t>Hackathons &amp;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64104" y="3187085"/>
            <a:ext cx="1903295" cy="43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1"/>
              </a:lnSpc>
            </a:pPr>
            <a:r>
              <a:rPr lang="en-US" b="true" sz="2437">
                <a:solidFill>
                  <a:srgbClr val="FFE712"/>
                </a:solidFill>
                <a:latin typeface="Roboto Bold"/>
                <a:ea typeface="Roboto Bold"/>
                <a:cs typeface="Roboto Bold"/>
                <a:sym typeface="Roboto Bold"/>
              </a:rPr>
              <a:t>Competitions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71423" y="2989056"/>
            <a:ext cx="271331" cy="639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7"/>
              </a:lnSpc>
            </a:pPr>
            <a:r>
              <a:rPr lang="en-US" b="true" sz="3655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71423" y="5496002"/>
            <a:ext cx="271331" cy="639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7"/>
              </a:lnSpc>
            </a:pPr>
            <a:r>
              <a:rPr lang="en-US" b="true" sz="3655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71423" y="7910099"/>
            <a:ext cx="271331" cy="639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7"/>
              </a:lnSpc>
            </a:pPr>
            <a:r>
              <a:rPr lang="en-US" b="true" sz="3655">
                <a:solidFill>
                  <a:srgbClr val="2C2C2C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964104" y="6731076"/>
            <a:ext cx="914629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projects.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64104" y="9238022"/>
            <a:ext cx="1096232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innovation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64104" y="3759880"/>
            <a:ext cx="1407813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Host regional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964104" y="9516572"/>
            <a:ext cx="1442864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competitions.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964104" y="8959473"/>
            <a:ext cx="1953329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solving events and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964104" y="6173977"/>
            <a:ext cx="2012997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events showcasing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64104" y="5895427"/>
            <a:ext cx="2165712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Organize celebration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964104" y="4038430"/>
            <a:ext cx="2206438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tournaments to bring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964104" y="6452526"/>
            <a:ext cx="2401295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student innovation and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964104" y="4316979"/>
            <a:ext cx="2353233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together young minds.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964104" y="8680923"/>
            <a:ext cx="2398927" cy="32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8"/>
              </a:lnSpc>
            </a:pPr>
            <a:r>
              <a:rPr lang="en-US" sz="182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Run intensive problem-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5429586" y="-191110"/>
            <a:ext cx="3659410" cy="2439638"/>
            <a:chOff x="0" y="0"/>
            <a:chExt cx="4879213" cy="325285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12595181" y="3294549"/>
            <a:ext cx="4818968" cy="43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5"/>
              </a:lnSpc>
            </a:pPr>
            <a:r>
              <a:rPr lang="en-US" sz="2503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From Study to Embodiment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987506" y="8625446"/>
            <a:ext cx="2382361" cy="105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4"/>
              </a:lnSpc>
            </a:pPr>
            <a:r>
              <a:rPr lang="en-US" sz="2146">
                <a:solidFill>
                  <a:srgbClr val="E39751"/>
                </a:solidFill>
                <a:latin typeface="Open Sauce SemiBold"/>
                <a:ea typeface="Open Sauce SemiBold"/>
                <a:cs typeface="Open Sauce SemiBold"/>
                <a:sym typeface="Open Sauce SemiBold"/>
              </a:rPr>
              <a:t>Active Integration</a:t>
            </a:r>
          </a:p>
          <a:p>
            <a:pPr algn="ctr">
              <a:lnSpc>
                <a:spcPts val="2862"/>
              </a:lnSpc>
            </a:pPr>
            <a:r>
              <a:rPr lang="en-US" sz="1894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Applying technology in</a:t>
            </a:r>
          </a:p>
          <a:p>
            <a:pPr algn="ctr">
              <a:lnSpc>
                <a:spcPts val="2480"/>
              </a:lnSpc>
            </a:pPr>
            <a:r>
              <a:rPr lang="en-US" sz="164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daily life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553847" y="8432379"/>
            <a:ext cx="2234973" cy="1408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3"/>
              </a:lnSpc>
            </a:pPr>
            <a:r>
              <a:rPr lang="en-US" sz="1975">
                <a:solidFill>
                  <a:srgbClr val="E4D238"/>
                </a:solidFill>
                <a:latin typeface="Barlow Bold"/>
                <a:ea typeface="Barlow Bold"/>
                <a:cs typeface="Barlow Bold"/>
                <a:sym typeface="Barlow Bold"/>
              </a:rPr>
              <a:t>Technical</a:t>
            </a:r>
          </a:p>
          <a:p>
            <a:pPr algn="ctr">
              <a:lnSpc>
                <a:spcPts val="2943"/>
              </a:lnSpc>
            </a:pPr>
            <a:r>
              <a:rPr lang="en-US" sz="1975">
                <a:solidFill>
                  <a:srgbClr val="E4D238"/>
                </a:solidFill>
                <a:latin typeface="Barlow Bold"/>
                <a:ea typeface="Barlow Bold"/>
                <a:cs typeface="Barlow Bold"/>
                <a:sym typeface="Barlow Bold"/>
              </a:rPr>
              <a:t>Excellence</a:t>
            </a:r>
          </a:p>
          <a:p>
            <a:pPr algn="ctr">
              <a:lnSpc>
                <a:spcPts val="2759"/>
              </a:lnSpc>
            </a:pPr>
            <a:r>
              <a:rPr lang="en-US" sz="1851">
                <a:solidFill>
                  <a:srgbClr val="FFFFFF"/>
                </a:solidFill>
                <a:latin typeface="Arialle"/>
                <a:ea typeface="Arialle"/>
                <a:cs typeface="Arialle"/>
                <a:sym typeface="Arialle"/>
              </a:rPr>
              <a:t>Mastering technology</a:t>
            </a:r>
          </a:p>
          <a:p>
            <a:pPr algn="ctr">
              <a:lnSpc>
                <a:spcPts val="2575"/>
              </a:lnSpc>
            </a:pPr>
            <a:r>
              <a:rPr lang="en-US" sz="1728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skills and knowledge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88485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711146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4258" y="962920"/>
            <a:ext cx="10356990" cy="669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5"/>
              </a:lnSpc>
            </a:pPr>
            <a:r>
              <a:rPr lang="en-US" sz="3686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Beyond the Classroom – Real World Exposure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3654" y="1698869"/>
            <a:ext cx="8715632" cy="1005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3"/>
              </a:lnSpc>
            </a:pPr>
            <a:r>
              <a:rPr lang="en-US" sz="2107">
                <a:solidFill>
                  <a:srgbClr val="FEFAF0"/>
                </a:solidFill>
                <a:latin typeface="Fira Sans"/>
                <a:ea typeface="Fira Sans"/>
                <a:cs typeface="Fira Sans"/>
                <a:sym typeface="Fira Sans"/>
              </a:rPr>
              <a:t>We believe true learning happens when students test their skills against the best. That's why we don't just train students—we take them to compete on national and international stages.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8630" y="9377296"/>
            <a:ext cx="8455619" cy="422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8"/>
              </a:lnSpc>
            </a:pPr>
            <a:r>
              <a:rPr lang="en-US" sz="2407">
                <a:solidFill>
                  <a:srgbClr val="FBF3FA"/>
                </a:solidFill>
                <a:latin typeface="Fira Sans"/>
                <a:ea typeface="Fira Sans"/>
                <a:cs typeface="Fira Sans"/>
                <a:sym typeface="Fira Sans"/>
              </a:rPr>
              <a:t>We don't just train students. We take them to compete.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18121" y="9258300"/>
            <a:ext cx="32099" cy="696468"/>
            <a:chOff x="0" y="0"/>
            <a:chExt cx="42799" cy="9286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99" cy="928624"/>
            </a:xfrm>
            <a:custGeom>
              <a:avLst/>
              <a:gdLst/>
              <a:ahLst/>
              <a:cxnLst/>
              <a:rect r="r" b="b" t="t" l="l"/>
              <a:pathLst>
                <a:path h="928624" w="42799">
                  <a:moveTo>
                    <a:pt x="0" y="0"/>
                  </a:moveTo>
                  <a:lnTo>
                    <a:pt x="42799" y="0"/>
                  </a:lnTo>
                  <a:lnTo>
                    <a:pt x="42799" y="928624"/>
                  </a:lnTo>
                  <a:lnTo>
                    <a:pt x="0" y="928624"/>
                  </a:lnTo>
                  <a:close/>
                </a:path>
              </a:pathLst>
            </a:custGeom>
            <a:solidFill>
              <a:srgbClr val="FF6BD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582557" y="-243030"/>
            <a:ext cx="3659410" cy="2439638"/>
            <a:chOff x="0" y="0"/>
            <a:chExt cx="4879213" cy="32528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8949" y="209036"/>
            <a:ext cx="4172712" cy="767810"/>
            <a:chOff x="0" y="0"/>
            <a:chExt cx="5563616" cy="10237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563616" cy="1023747"/>
            </a:xfrm>
            <a:custGeom>
              <a:avLst/>
              <a:gdLst/>
              <a:ahLst/>
              <a:cxnLst/>
              <a:rect r="r" b="b" t="t" l="l"/>
              <a:pathLst>
                <a:path h="1023747" w="5563616">
                  <a:moveTo>
                    <a:pt x="0" y="70993"/>
                  </a:moveTo>
                  <a:cubicBezTo>
                    <a:pt x="0" y="31750"/>
                    <a:pt x="42545" y="0"/>
                    <a:pt x="94996" y="0"/>
                  </a:cubicBezTo>
                  <a:lnTo>
                    <a:pt x="5468620" y="0"/>
                  </a:lnTo>
                  <a:cubicBezTo>
                    <a:pt x="5521071" y="0"/>
                    <a:pt x="5563616" y="31750"/>
                    <a:pt x="5563616" y="70993"/>
                  </a:cubicBezTo>
                  <a:lnTo>
                    <a:pt x="5563616" y="952754"/>
                  </a:lnTo>
                  <a:cubicBezTo>
                    <a:pt x="5563616" y="991997"/>
                    <a:pt x="5521198" y="1023747"/>
                    <a:pt x="5468620" y="1023747"/>
                  </a:cubicBezTo>
                  <a:lnTo>
                    <a:pt x="94996" y="1023747"/>
                  </a:lnTo>
                  <a:cubicBezTo>
                    <a:pt x="42545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14" id="14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16" t="0" r="-131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03421" y="308686"/>
            <a:ext cx="3540366" cy="60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GLOBAL EXPOSURE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684239" y="2464108"/>
            <a:ext cx="7530531" cy="7466171"/>
            <a:chOff x="0" y="0"/>
            <a:chExt cx="7924800" cy="785707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924800" cy="7857109"/>
            </a:xfrm>
            <a:custGeom>
              <a:avLst/>
              <a:gdLst/>
              <a:ahLst/>
              <a:cxnLst/>
              <a:rect r="r" b="b" t="t" l="l"/>
              <a:pathLst>
                <a:path h="7857109" w="7924800">
                  <a:moveTo>
                    <a:pt x="0" y="0"/>
                  </a:moveTo>
                  <a:lnTo>
                    <a:pt x="7924800" y="0"/>
                  </a:lnTo>
                  <a:lnTo>
                    <a:pt x="7924800" y="7857109"/>
                  </a:lnTo>
                  <a:lnTo>
                    <a:pt x="0" y="7857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1256961" y="1240407"/>
            <a:ext cx="4474511" cy="556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4"/>
              </a:lnSpc>
            </a:pPr>
            <a:r>
              <a:rPr lang="en-US" b="true" sz="316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Competition Mentorship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22554" y="3000205"/>
            <a:ext cx="2096891" cy="44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b="true" sz="2533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IIT Tech Fests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70681" y="7666563"/>
            <a:ext cx="1237517" cy="44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b="true" sz="2533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National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38338" y="8052744"/>
            <a:ext cx="1302178" cy="44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b="true" sz="2533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Robotics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553681" y="8438925"/>
            <a:ext cx="2291212" cy="44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b="true" sz="2533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Championships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357943" y="2710569"/>
            <a:ext cx="1762072" cy="44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b="true" sz="2533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Hackathons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656960" y="7666563"/>
            <a:ext cx="2247550" cy="44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b="true" sz="2533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World Robotics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633632" y="8052744"/>
            <a:ext cx="2291212" cy="44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b="true" sz="2533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Championships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453862" y="4158341"/>
            <a:ext cx="1321548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institutions.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54740" y="3868705"/>
            <a:ext cx="1933331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premier technical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04537" y="3579069"/>
            <a:ext cx="2049294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Compete at India's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656019" y="9307426"/>
            <a:ext cx="2032543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teams nationwide.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575404" y="9017790"/>
            <a:ext cx="2204394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Face off against top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796428" y="4158341"/>
            <a:ext cx="808977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events.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52168" y="3579069"/>
            <a:ext cx="1307513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problems in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308548" y="3289433"/>
            <a:ext cx="1802355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Solve real-world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301633" y="3868705"/>
            <a:ext cx="1816644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intensive coding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036552" y="8921245"/>
            <a:ext cx="1427663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global stage.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812880" y="8631609"/>
            <a:ext cx="1884346" cy="33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484848"/>
                </a:solidFill>
                <a:latin typeface="Roboto Bold"/>
                <a:ea typeface="Roboto Bold"/>
                <a:cs typeface="Roboto Bold"/>
                <a:sym typeface="Roboto Bold"/>
              </a:rPr>
              <a:t>Represent on the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2022257" y="4552565"/>
            <a:ext cx="4113844" cy="4266570"/>
          </a:xfrm>
          <a:custGeom>
            <a:avLst/>
            <a:gdLst/>
            <a:ahLst/>
            <a:cxnLst/>
            <a:rect r="r" b="b" t="t" l="l"/>
            <a:pathLst>
              <a:path h="4266570" w="4113844">
                <a:moveTo>
                  <a:pt x="0" y="0"/>
                </a:moveTo>
                <a:lnTo>
                  <a:pt x="4113844" y="0"/>
                </a:lnTo>
                <a:lnTo>
                  <a:pt x="4113844" y="4266571"/>
                </a:lnTo>
                <a:lnTo>
                  <a:pt x="0" y="4266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575183" y="3109026"/>
            <a:ext cx="4294378" cy="4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2"/>
              </a:lnSpc>
            </a:pPr>
            <a:r>
              <a:rPr lang="en-US" b="true" sz="2587">
                <a:solidFill>
                  <a:srgbClr val="F4F4F4"/>
                </a:solidFill>
                <a:latin typeface="Roboto Bold"/>
                <a:ea typeface="Roboto Bold"/>
                <a:cs typeface="Roboto Bold"/>
                <a:sym typeface="Roboto Bold"/>
              </a:rPr>
              <a:t>Student Mentorship Process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64258" y="6649015"/>
            <a:ext cx="1484124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Student Entry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524366" y="3857478"/>
            <a:ext cx="635414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271291" y="4151324"/>
            <a:ext cx="1140949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Formation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261672" y="8559014"/>
            <a:ext cx="921400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Strategy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995502" y="8852860"/>
            <a:ext cx="1461645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Development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041594" y="4741744"/>
            <a:ext cx="1073759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Technical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050042" y="5035590"/>
            <a:ext cx="1044788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Guidance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995124" y="7824399"/>
            <a:ext cx="978599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Personal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919211" y="8118245"/>
            <a:ext cx="1134200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Mentoring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34052" y="6942861"/>
            <a:ext cx="987589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Students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234052" y="6649015"/>
            <a:ext cx="1332518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Competitive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234052" y="6355169"/>
            <a:ext cx="1482379" cy="33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28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Prepared and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88485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711146" y="56578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28555" y="9458239"/>
            <a:ext cx="17030890" cy="47625"/>
            <a:chOff x="0" y="0"/>
            <a:chExt cx="22707854" cy="63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07854" cy="63500"/>
            </a:xfrm>
            <a:custGeom>
              <a:avLst/>
              <a:gdLst/>
              <a:ahLst/>
              <a:cxnLst/>
              <a:rect r="r" b="b" t="t" l="l"/>
              <a:pathLst>
                <a:path h="63500" w="22707854">
                  <a:moveTo>
                    <a:pt x="0" y="0"/>
                  </a:moveTo>
                  <a:lnTo>
                    <a:pt x="22707854" y="0"/>
                  </a:lnTo>
                  <a:lnTo>
                    <a:pt x="22707854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E0D6DE">
                <a:alpha val="0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28545" y="9496339"/>
            <a:ext cx="17030900" cy="614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16"/>
              </a:lnSpc>
            </a:pPr>
            <a:r>
              <a:rPr lang="en-US" sz="377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Let's build the future innovators together.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588005" y="-267586"/>
            <a:ext cx="3659410" cy="2439638"/>
            <a:chOff x="0" y="0"/>
            <a:chExt cx="4879213" cy="32528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98949" y="209036"/>
            <a:ext cx="4172712" cy="767810"/>
            <a:chOff x="0" y="0"/>
            <a:chExt cx="5563616" cy="10237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63616" cy="1023747"/>
            </a:xfrm>
            <a:custGeom>
              <a:avLst/>
              <a:gdLst/>
              <a:ahLst/>
              <a:cxnLst/>
              <a:rect r="r" b="b" t="t" l="l"/>
              <a:pathLst>
                <a:path h="1023747" w="5563616">
                  <a:moveTo>
                    <a:pt x="0" y="70993"/>
                  </a:moveTo>
                  <a:cubicBezTo>
                    <a:pt x="0" y="31750"/>
                    <a:pt x="42545" y="0"/>
                    <a:pt x="94996" y="0"/>
                  </a:cubicBezTo>
                  <a:lnTo>
                    <a:pt x="5468620" y="0"/>
                  </a:lnTo>
                  <a:cubicBezTo>
                    <a:pt x="5521071" y="0"/>
                    <a:pt x="5563616" y="31750"/>
                    <a:pt x="5563616" y="70993"/>
                  </a:cubicBezTo>
                  <a:lnTo>
                    <a:pt x="5563616" y="952754"/>
                  </a:lnTo>
                  <a:cubicBezTo>
                    <a:pt x="5563616" y="991997"/>
                    <a:pt x="5521198" y="1023747"/>
                    <a:pt x="5468620" y="1023747"/>
                  </a:cubicBezTo>
                  <a:lnTo>
                    <a:pt x="94996" y="1023747"/>
                  </a:lnTo>
                  <a:cubicBezTo>
                    <a:pt x="42545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12" id="12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16" t="0" r="-1316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93896" y="315497"/>
            <a:ext cx="3540366" cy="48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WHY QUICKFOLKS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414504" y="3658609"/>
            <a:ext cx="6577472" cy="5184583"/>
          </a:xfrm>
          <a:custGeom>
            <a:avLst/>
            <a:gdLst/>
            <a:ahLst/>
            <a:cxnLst/>
            <a:rect r="r" b="b" t="t" l="l"/>
            <a:pathLst>
              <a:path h="5184583" w="6577472">
                <a:moveTo>
                  <a:pt x="0" y="0"/>
                </a:moveTo>
                <a:lnTo>
                  <a:pt x="6577472" y="0"/>
                </a:lnTo>
                <a:lnTo>
                  <a:pt x="6577472" y="5184583"/>
                </a:lnTo>
                <a:lnTo>
                  <a:pt x="0" y="5184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438427" y="3876935"/>
            <a:ext cx="1572220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F468BD"/>
                </a:solidFill>
                <a:latin typeface="Roboto Bold"/>
                <a:ea typeface="Roboto Bold"/>
                <a:cs typeface="Roboto Bold"/>
                <a:sym typeface="Roboto Bold"/>
              </a:rPr>
              <a:t>Technical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189554" y="4298752"/>
            <a:ext cx="1813158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F468BD"/>
                </a:solidFill>
                <a:latin typeface="Roboto Bold"/>
                <a:ea typeface="Roboto Bold"/>
                <a:cs typeface="Roboto Bold"/>
                <a:sym typeface="Roboto Bold"/>
              </a:rPr>
              <a:t>Foundation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06445" y="6996303"/>
            <a:ext cx="1796311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A6DB37"/>
                </a:solidFill>
                <a:latin typeface="Roboto Bold"/>
                <a:ea typeface="Roboto Bold"/>
                <a:cs typeface="Roboto Bold"/>
                <a:sym typeface="Roboto Bold"/>
              </a:rPr>
              <a:t>Long-Term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175318" y="7418121"/>
            <a:ext cx="2125461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A6DB37"/>
                </a:solidFill>
                <a:latin typeface="Roboto Bold"/>
                <a:ea typeface="Roboto Bold"/>
                <a:cs typeface="Roboto Bold"/>
                <a:sym typeface="Roboto Bold"/>
              </a:rPr>
              <a:t>Development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07217" y="1325187"/>
            <a:ext cx="1700941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1AC4FD"/>
                </a:solidFill>
                <a:latin typeface="Roboto Bold"/>
                <a:ea typeface="Roboto Bold"/>
                <a:cs typeface="Roboto Bold"/>
                <a:sym typeface="Roboto Bold"/>
              </a:rPr>
              <a:t>Innovation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19725" y="1747004"/>
            <a:ext cx="1175316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1AC4FD"/>
                </a:solidFill>
                <a:latin typeface="Roboto Bold"/>
                <a:ea typeface="Roboto Bold"/>
                <a:cs typeface="Roboto Bold"/>
                <a:sym typeface="Roboto Bold"/>
              </a:rPr>
              <a:t>Culture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57592" y="1747004"/>
            <a:ext cx="1496570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F99539"/>
                </a:solidFill>
                <a:latin typeface="Roboto Bold"/>
                <a:ea typeface="Roboto Bold"/>
                <a:cs typeface="Roboto Bold"/>
                <a:sym typeface="Roboto Bold"/>
              </a:rPr>
              <a:t>Exposure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57592" y="1325187"/>
            <a:ext cx="1977376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F99539"/>
                </a:solidFill>
                <a:latin typeface="Roboto Bold"/>
                <a:ea typeface="Roboto Bold"/>
                <a:cs typeface="Roboto Bold"/>
                <a:sym typeface="Roboto Bold"/>
              </a:rPr>
              <a:t>Competition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479129" y="7572414"/>
            <a:ext cx="1783762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43DF94"/>
                </a:solidFill>
                <a:latin typeface="Roboto Bold"/>
                <a:ea typeface="Roboto Bold"/>
                <a:cs typeface="Roboto Bold"/>
                <a:sym typeface="Roboto Bold"/>
              </a:rPr>
              <a:t>Curriculum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79129" y="7150596"/>
            <a:ext cx="1705963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43DF94"/>
                </a:solidFill>
                <a:latin typeface="Roboto Bold"/>
                <a:ea typeface="Roboto Bold"/>
                <a:cs typeface="Roboto Bold"/>
                <a:sym typeface="Roboto Bold"/>
              </a:rPr>
              <a:t>Structured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967754" y="4144459"/>
            <a:ext cx="1411231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FFE712"/>
                </a:solidFill>
                <a:latin typeface="Roboto Bold"/>
                <a:ea typeface="Roboto Bold"/>
                <a:cs typeface="Roboto Bold"/>
                <a:sym typeface="Roboto Bold"/>
              </a:rPr>
              <a:t>Learning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967754" y="3722642"/>
            <a:ext cx="1619187" cy="48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b="true" sz="2767">
                <a:solidFill>
                  <a:srgbClr val="FFE712"/>
                </a:solidFill>
                <a:latin typeface="Roboto Bold"/>
                <a:ea typeface="Roboto Bold"/>
                <a:cs typeface="Roboto Bold"/>
                <a:sym typeface="Roboto Bold"/>
              </a:rPr>
              <a:t>Hands-On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99060" y="4939681"/>
            <a:ext cx="1382996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Expertise in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656126" y="5888771"/>
            <a:ext cx="2351872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engineering careers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607853" y="5572407"/>
            <a:ext cx="1384077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robotics for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172682" y="5256044"/>
            <a:ext cx="1826432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electronics and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146318" y="8059049"/>
            <a:ext cx="2147778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Building conﬁdent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828437" y="8375412"/>
            <a:ext cx="1453716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and capable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023884" y="8691776"/>
            <a:ext cx="1261183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innovators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733608" y="3020659"/>
            <a:ext cx="1261723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excellence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741625" y="2387933"/>
            <a:ext cx="2274165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Fostering creativity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403351" y="2704296"/>
            <a:ext cx="1595434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and technical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957592" y="2387933"/>
            <a:ext cx="1920550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Opportunities to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957592" y="3020659"/>
            <a:ext cx="2197789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and internationally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957592" y="2704296"/>
            <a:ext cx="2270672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compete nationally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479129" y="8213342"/>
            <a:ext cx="1861930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Comprehensive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967754" y="5418114"/>
            <a:ext cx="1480080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and projects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3479129" y="8846069"/>
            <a:ext cx="2265821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to advanced topics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967754" y="5101751"/>
            <a:ext cx="2009013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real components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479129" y="8529705"/>
            <a:ext cx="2441956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learning from basics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967754" y="4785387"/>
            <a:ext cx="2295137" cy="36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075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Practical skills with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282153" y="339633"/>
            <a:ext cx="6525073" cy="600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3"/>
              </a:lnSpc>
            </a:pPr>
            <a:r>
              <a:rPr lang="en-US" b="true" sz="3459">
                <a:solidFill>
                  <a:srgbClr val="F4F4F4"/>
                </a:solidFill>
                <a:latin typeface="Roboto Bold"/>
                <a:ea typeface="Roboto Bold"/>
                <a:cs typeface="Roboto Bold"/>
                <a:sym typeface="Roboto Bold"/>
              </a:rPr>
              <a:t>Beneﬁts of Quick Folks Program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40885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0" y="0"/>
                </a:moveTo>
                <a:lnTo>
                  <a:pt x="5838681" y="0"/>
                </a:lnTo>
                <a:lnTo>
                  <a:pt x="5838681" y="5855316"/>
                </a:lnTo>
                <a:lnTo>
                  <a:pt x="0" y="5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558746" y="5505450"/>
            <a:ext cx="5838682" cy="5855316"/>
          </a:xfrm>
          <a:custGeom>
            <a:avLst/>
            <a:gdLst/>
            <a:ahLst/>
            <a:cxnLst/>
            <a:rect r="r" b="b" t="t" l="l"/>
            <a:pathLst>
              <a:path h="5855316" w="5838682">
                <a:moveTo>
                  <a:pt x="5838681" y="0"/>
                </a:moveTo>
                <a:lnTo>
                  <a:pt x="0" y="0"/>
                </a:lnTo>
                <a:lnTo>
                  <a:pt x="0" y="5855316"/>
                </a:lnTo>
                <a:lnTo>
                  <a:pt x="5838681" y="5855316"/>
                </a:lnTo>
                <a:lnTo>
                  <a:pt x="5838681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47632" y="1151725"/>
            <a:ext cx="16392725" cy="919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00"/>
              </a:lnSpc>
            </a:pPr>
            <a:r>
              <a:rPr lang="en-US" sz="4866">
                <a:solidFill>
                  <a:srgbClr val="FBF3FA"/>
                </a:solidFill>
                <a:latin typeface="Arimo"/>
                <a:ea typeface="Arimo"/>
                <a:cs typeface="Arimo"/>
                <a:sym typeface="Arimo"/>
              </a:rPr>
              <a:t>Building the Foundation of Future Innovators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41190" y="1872177"/>
            <a:ext cx="17140333" cy="582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51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At Quickfolks, our vision is to create a strong technical ecosystem within schools where students: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1190" y="9411958"/>
            <a:ext cx="17140333" cy="473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31"/>
              </a:lnSpc>
            </a:pPr>
            <a:r>
              <a:rPr lang="en-US" sz="26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We aim to empower young minds with the skills, exposure, and mindset required for the future of technology.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98949" y="209036"/>
            <a:ext cx="2979610" cy="767810"/>
            <a:chOff x="0" y="0"/>
            <a:chExt cx="3972814" cy="10237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72814" cy="1023747"/>
            </a:xfrm>
            <a:custGeom>
              <a:avLst/>
              <a:gdLst/>
              <a:ahLst/>
              <a:cxnLst/>
              <a:rect r="r" b="b" t="t" l="l"/>
              <a:pathLst>
                <a:path h="1023747" w="3972814">
                  <a:moveTo>
                    <a:pt x="0" y="70993"/>
                  </a:moveTo>
                  <a:cubicBezTo>
                    <a:pt x="0" y="31750"/>
                    <a:pt x="30353" y="0"/>
                    <a:pt x="67818" y="0"/>
                  </a:cubicBezTo>
                  <a:lnTo>
                    <a:pt x="3904996" y="0"/>
                  </a:lnTo>
                  <a:cubicBezTo>
                    <a:pt x="3942461" y="0"/>
                    <a:pt x="3972814" y="31750"/>
                    <a:pt x="3972814" y="70993"/>
                  </a:cubicBezTo>
                  <a:lnTo>
                    <a:pt x="3972814" y="952754"/>
                  </a:lnTo>
                  <a:cubicBezTo>
                    <a:pt x="3972814" y="991997"/>
                    <a:pt x="3942461" y="1023747"/>
                    <a:pt x="3904996" y="1023747"/>
                  </a:cubicBezTo>
                  <a:lnTo>
                    <a:pt x="67818" y="1023747"/>
                  </a:lnTo>
                  <a:cubicBezTo>
                    <a:pt x="30353" y="1023747"/>
                    <a:pt x="0" y="991870"/>
                    <a:pt x="0" y="952754"/>
                  </a:cubicBezTo>
                  <a:close/>
                </a:path>
              </a:pathLst>
            </a:custGeom>
            <a:solidFill>
              <a:srgbClr val="4D0038"/>
            </a:solidFill>
          </p:spPr>
        </p:sp>
      </p:grpSp>
      <p:sp>
        <p:nvSpPr>
          <p:cNvPr name="Freeform 10" id="10" descr="preencoded.png"/>
          <p:cNvSpPr/>
          <p:nvPr/>
        </p:nvSpPr>
        <p:spPr>
          <a:xfrm flipH="false" flipV="false" rot="0">
            <a:off x="464258" y="415833"/>
            <a:ext cx="353863" cy="353863"/>
          </a:xfrm>
          <a:custGeom>
            <a:avLst/>
            <a:gdLst/>
            <a:ahLst/>
            <a:cxnLst/>
            <a:rect r="r" b="b" t="t" l="l"/>
            <a:pathLst>
              <a:path h="353863" w="353863">
                <a:moveTo>
                  <a:pt x="0" y="0"/>
                </a:moveTo>
                <a:lnTo>
                  <a:pt x="353863" y="0"/>
                </a:lnTo>
                <a:lnTo>
                  <a:pt x="353863" y="353863"/>
                </a:lnTo>
                <a:lnTo>
                  <a:pt x="0" y="353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316" t="0" r="-1316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84371" y="322974"/>
            <a:ext cx="3540366" cy="60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6"/>
              </a:lnSpc>
            </a:pPr>
            <a:r>
              <a:rPr lang="en-US" sz="2771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OUR VISION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582557" y="-243030"/>
            <a:ext cx="3659410" cy="2439638"/>
            <a:chOff x="0" y="0"/>
            <a:chExt cx="4879213" cy="32528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79213" cy="3252851"/>
            </a:xfrm>
            <a:custGeom>
              <a:avLst/>
              <a:gdLst/>
              <a:ahLst/>
              <a:cxnLst/>
              <a:rect r="r" b="b" t="t" l="l"/>
              <a:pathLst>
                <a:path h="3252851" w="4879213">
                  <a:moveTo>
                    <a:pt x="0" y="0"/>
                  </a:moveTo>
                  <a:lnTo>
                    <a:pt x="4879213" y="0"/>
                  </a:lnTo>
                  <a:lnTo>
                    <a:pt x="4879213" y="3252851"/>
                  </a:lnTo>
                  <a:lnTo>
                    <a:pt x="0" y="325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540200" y="3478133"/>
            <a:ext cx="13207599" cy="3375452"/>
            <a:chOff x="0" y="0"/>
            <a:chExt cx="14444129" cy="36914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444090" cy="3691509"/>
            </a:xfrm>
            <a:custGeom>
              <a:avLst/>
              <a:gdLst/>
              <a:ahLst/>
              <a:cxnLst/>
              <a:rect r="r" b="b" t="t" l="l"/>
              <a:pathLst>
                <a:path h="3691509" w="14444090">
                  <a:moveTo>
                    <a:pt x="0" y="0"/>
                  </a:moveTo>
                  <a:lnTo>
                    <a:pt x="14444090" y="0"/>
                  </a:lnTo>
                  <a:lnTo>
                    <a:pt x="14444090" y="3691509"/>
                  </a:lnTo>
                  <a:lnTo>
                    <a:pt x="0" y="3691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1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3472267" y="6929785"/>
            <a:ext cx="777772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FE711"/>
                </a:solidFill>
                <a:latin typeface="Roboto"/>
                <a:ea typeface="Roboto"/>
                <a:cs typeface="Roboto"/>
                <a:sym typeface="Roboto"/>
              </a:rPr>
              <a:t>Solid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88877" y="7343824"/>
            <a:ext cx="1766354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FE711"/>
                </a:solidFill>
                <a:latin typeface="Roboto"/>
                <a:ea typeface="Roboto"/>
                <a:cs typeface="Roboto"/>
                <a:sym typeface="Roboto"/>
              </a:rPr>
              <a:t>Foundation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75001" y="7343824"/>
            <a:ext cx="1712153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79438"/>
                </a:solidFill>
                <a:latin typeface="Roboto"/>
                <a:ea typeface="Roboto"/>
                <a:cs typeface="Roboto"/>
                <a:sym typeface="Roboto"/>
              </a:rPr>
              <a:t>Experience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943372" y="6929785"/>
            <a:ext cx="1376058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79438"/>
                </a:solidFill>
                <a:latin typeface="Roboto"/>
                <a:ea typeface="Roboto"/>
                <a:cs typeface="Roboto"/>
                <a:sym typeface="Roboto"/>
              </a:rPr>
              <a:t>Practical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75327" y="7343824"/>
            <a:ext cx="781640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B6762"/>
                </a:solidFill>
                <a:latin typeface="Roboto"/>
                <a:ea typeface="Roboto"/>
                <a:cs typeface="Roboto"/>
                <a:sym typeface="Roboto"/>
              </a:rPr>
              <a:t>Edge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36210" y="6929785"/>
            <a:ext cx="1877562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B6762"/>
                </a:solidFill>
                <a:latin typeface="Roboto"/>
                <a:ea typeface="Roboto"/>
                <a:cs typeface="Roboto"/>
                <a:sym typeface="Roboto"/>
              </a:rPr>
              <a:t>Competitive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118936" y="7296199"/>
            <a:ext cx="1461582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366BB"/>
                </a:solidFill>
                <a:latin typeface="Roboto"/>
                <a:ea typeface="Roboto"/>
                <a:cs typeface="Roboto"/>
                <a:sym typeface="Roboto"/>
              </a:rPr>
              <a:t>Creativity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82585" y="6882160"/>
            <a:ext cx="1945128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F366BB"/>
                </a:solidFill>
                <a:latin typeface="Roboto"/>
                <a:ea typeface="Roboto"/>
                <a:cs typeface="Roboto"/>
                <a:sym typeface="Roboto"/>
              </a:rPr>
              <a:t>Innovation &amp;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861358" y="7343824"/>
            <a:ext cx="1141324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CB68F9"/>
                </a:solidFill>
                <a:latin typeface="Roboto"/>
                <a:ea typeface="Roboto"/>
                <a:cs typeface="Roboto"/>
                <a:sym typeface="Roboto"/>
              </a:rPr>
              <a:t>Solving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728516" y="6929785"/>
            <a:ext cx="1415120" cy="47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3"/>
              </a:lnSpc>
            </a:pPr>
            <a:r>
              <a:rPr lang="en-US" sz="2716">
                <a:solidFill>
                  <a:srgbClr val="CB68F9"/>
                </a:solidFill>
                <a:latin typeface="Roboto"/>
                <a:ea typeface="Roboto"/>
                <a:cs typeface="Roboto"/>
                <a:sym typeface="Roboto"/>
              </a:rPr>
              <a:t>Problem-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281809" y="8895345"/>
            <a:ext cx="1104629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Robotics.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74272" y="8584816"/>
            <a:ext cx="1529588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Electronics &amp;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65293" y="8274287"/>
            <a:ext cx="1545167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foundation in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76795" y="7963758"/>
            <a:ext cx="2345193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Develop core strong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913872" y="8895345"/>
            <a:ext cx="1363830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application.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782596" y="7963758"/>
            <a:ext cx="1634379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Learn through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768790" y="8584816"/>
            <a:ext cx="1661563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and real-world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552455" y="8274287"/>
            <a:ext cx="2102359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hands-on projects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179742" y="7963758"/>
            <a:ext cx="2244103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Build conﬁdence to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094696" y="8274287"/>
            <a:ext cx="2415929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excel at national and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166118" y="8584816"/>
            <a:ext cx="2271287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international levels.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282818" y="8847720"/>
            <a:ext cx="1146861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solutions.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135317" y="8226662"/>
            <a:ext cx="1449342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into tangible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934171" y="8537191"/>
            <a:ext cx="1860586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innovations and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725599" y="7916133"/>
            <a:ext cx="2296621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Transform curiosity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951580" y="8895345"/>
            <a:ext cx="912205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solvers.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3536338" y="8584816"/>
            <a:ext cx="1758694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world problem-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506152" y="8274287"/>
            <a:ext cx="1822572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to become real-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237195" y="7963758"/>
            <a:ext cx="2371057" cy="36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2"/>
              </a:lnSpc>
            </a:pPr>
            <a:r>
              <a:rPr lang="en-US" sz="2037">
                <a:solidFill>
                  <a:srgbClr val="F4F4F4"/>
                </a:solidFill>
                <a:latin typeface="Roboto"/>
                <a:ea typeface="Roboto"/>
                <a:cs typeface="Roboto"/>
                <a:sym typeface="Roboto"/>
              </a:rPr>
              <a:t>Move beyond theory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925007" y="2587714"/>
            <a:ext cx="7900640" cy="528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67"/>
              </a:lnSpc>
            </a:pPr>
            <a:r>
              <a:rPr lang="en-US" b="true" sz="3047">
                <a:solidFill>
                  <a:srgbClr val="F4F4F4"/>
                </a:solidFill>
                <a:latin typeface="Roboto Bold"/>
                <a:ea typeface="Roboto Bold"/>
                <a:cs typeface="Roboto Bold"/>
                <a:sym typeface="Roboto Bold"/>
              </a:rPr>
              <a:t>Beneﬁts of Electronics &amp; Robotics Education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DAHI3Oq-Jt8</dc:identifier>
  <dcterms:modified xsi:type="dcterms:W3CDTF">2011-08-01T06:04:30Z</dcterms:modified>
  <cp:revision>1</cp:revision>
  <dc:title>quickfolks brochure edu v2</dc:title>
</cp:coreProperties>
</file>